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8" r:id="rId1"/>
    <p:sldMasterId id="2147483648" r:id="rId2"/>
  </p:sldMasterIdLst>
  <p:notesMasterIdLst>
    <p:notesMasterId r:id="rId21"/>
  </p:notesMasterIdLst>
  <p:sldIdLst>
    <p:sldId id="282" r:id="rId3"/>
    <p:sldId id="284" r:id="rId4"/>
    <p:sldId id="285" r:id="rId5"/>
    <p:sldId id="292" r:id="rId6"/>
    <p:sldId id="283" r:id="rId7"/>
    <p:sldId id="287" r:id="rId8"/>
    <p:sldId id="289" r:id="rId9"/>
    <p:sldId id="290" r:id="rId10"/>
    <p:sldId id="278" r:id="rId11"/>
    <p:sldId id="298" r:id="rId12"/>
    <p:sldId id="286" r:id="rId13"/>
    <p:sldId id="291" r:id="rId14"/>
    <p:sldId id="293" r:id="rId15"/>
    <p:sldId id="296" r:id="rId16"/>
    <p:sldId id="297" r:id="rId17"/>
    <p:sldId id="288" r:id="rId18"/>
    <p:sldId id="295" r:id="rId19"/>
    <p:sldId id="29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sign Notes" id="{8B995469-BB0B-2D41-B3AD-40FEA49126C5}">
          <p14:sldIdLst>
            <p14:sldId id="282"/>
            <p14:sldId id="284"/>
            <p14:sldId id="285"/>
            <p14:sldId id="292"/>
            <p14:sldId id="283"/>
            <p14:sldId id="287"/>
            <p14:sldId id="289"/>
            <p14:sldId id="290"/>
            <p14:sldId id="278"/>
            <p14:sldId id="298"/>
            <p14:sldId id="286"/>
            <p14:sldId id="291"/>
            <p14:sldId id="293"/>
            <p14:sldId id="296"/>
            <p14:sldId id="297"/>
            <p14:sldId id="288"/>
            <p14:sldId id="295"/>
            <p14:sldId id="294"/>
          </p14:sldIdLst>
        </p14:section>
        <p14:section name="Introduction" id="{A8D7B0BD-02B5-F641-8106-1F81A10ED379}">
          <p14:sldIdLst/>
        </p14:section>
        <p14:section name="Python Overview" id="{EE2B1DEC-36E7-42E2-9F68-83DECC8D43B1}">
          <p14:sldIdLst/>
        </p14:section>
        <p14:section name="Setup" id="{5DD60A75-F1B0-4658-B56F-F343CB66410B}">
          <p14:sldIdLst/>
        </p14:section>
        <p14:section name="Using it" id="{1D9E5811-20FB-4E67-820C-8BA55638F5FE}">
          <p14:sldIdLst/>
        </p14:section>
        <p14:section name="End" id="{FC0E104D-BF05-4282-8745-138EF59D889B}">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3C0D64-F646-4909-9706-9499E5499C0E}" v="947" dt="2020-10-10T03:33:46.679"/>
    <p1510:client id="{08F33E14-FDB9-484E-9C8E-1EB8664AEC33}" v="1677" dt="2020-10-14T02:26:33.180"/>
    <p1510:client id="{3D7A45B0-0D0F-4B54-BFA6-97F6D5CEAEAC}" v="262" dt="2020-10-16T00:45:38.836"/>
    <p1510:client id="{72F3246F-B208-4427-8A9A-823D4EB5ECB9}" v="10" dt="2020-09-29T13:32:36.532"/>
    <p1510:client id="{BC36388F-A817-46C2-B8E7-A88BBC116992}" v="29" dt="2020-03-13T02:16:21.793"/>
    <p1510:client id="{D9021F3B-B9DE-4343-A9C9-D6C04C9F61CD}" v="171" dt="2020-10-15T20:51:44.9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9"/>
    <p:restoredTop sz="78876" autoAdjust="0"/>
  </p:normalViewPr>
  <p:slideViewPr>
    <p:cSldViewPr snapToGrid="0" snapToObjects="1">
      <p:cViewPr>
        <p:scale>
          <a:sx n="66" d="100"/>
          <a:sy n="66" d="100"/>
        </p:scale>
        <p:origin x="75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microsoft.com/office/2015/10/relationships/revisionInfo" Target="revisionInfo.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2.png>
</file>

<file path=ppt/media/image3.jpg>
</file>

<file path=ppt/media/image4.png>
</file>

<file path=ppt/media/image5.jp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397E2A-00FE-47AF-B4AA-D6EAB62E0550}" type="datetimeFigureOut">
              <a:rPr lang="en-US" smtClean="0"/>
              <a:t>10/15/2020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5B9DD1-CB76-4E78-9664-60EB8944C57F}" type="slidenum">
              <a:rPr lang="en-US" smtClean="0"/>
              <a:t>‹#›</a:t>
            </a:fld>
            <a:endParaRPr lang="en-US"/>
          </a:p>
        </p:txBody>
      </p:sp>
    </p:spTree>
    <p:extLst>
      <p:ext uri="{BB962C8B-B14F-4D97-AF65-F5344CB8AC3E}">
        <p14:creationId xmlns:p14="http://schemas.microsoft.com/office/powerpoint/2010/main" val="3123054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gemfury.com/l/pypi-server"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a:t>I don't, but I had the opportunity to see a child learn what a book mark was. The curiosity of kids is amazing..  What is that? Why are you doing that?</a:t>
            </a:r>
          </a:p>
          <a:p>
            <a:pPr marL="285750" indent="-285750">
              <a:buFont typeface="Arial"/>
              <a:buChar char="•"/>
            </a:pPr>
            <a:r>
              <a:rPr lang="en-US"/>
              <a:t>Like that a lot of us have learned PowerShell, or maybe we are learning PowerShell (or some other programing language), and we don't recall when we first learned what an object is, or even how a property, and method are different, but we probably had an oh that is how it works moment.</a:t>
            </a:r>
          </a:p>
          <a:p>
            <a:pPr marL="285750" indent="-285750">
              <a:buFont typeface="Arial"/>
              <a:buChar char="•"/>
            </a:pPr>
            <a:r>
              <a:rPr lang="en-US"/>
              <a:t>I find it easy to string those ideas into learning other things. </a:t>
            </a:r>
          </a:p>
          <a:p>
            <a:pPr marL="285750" indent="-285750">
              <a:buFont typeface="Arial"/>
              <a:buChar char="•"/>
            </a:pPr>
            <a:r>
              <a:rPr lang="en-US"/>
              <a:t>one day I will introduce them to web browser bookmarks (if they are still a thing) and he has a working framework of how things work.</a:t>
            </a:r>
          </a:p>
          <a:p>
            <a:pPr marL="285750" indent="-285750">
              <a:buFont typeface="Arial"/>
              <a:buChar char="•"/>
            </a:pPr>
            <a:r>
              <a:rPr lang="en-US">
                <a:cs typeface="Calibri"/>
              </a:rPr>
              <a:t>Use Associative Learning</a:t>
            </a:r>
            <a:endParaRPr lang="en-US" dirty="0">
              <a:cs typeface="Calibri"/>
            </a:endParaRPr>
          </a:p>
          <a:p>
            <a:pPr marL="285750" indent="-285750">
              <a:buFont typeface="Arial"/>
              <a:buChar char="•"/>
            </a:pPr>
            <a:endParaRPr lang="en-US" dirty="0"/>
          </a:p>
          <a:p>
            <a:r>
              <a:rPr lang="en-US"/>
              <a:t>So what? Why bring this up?</a:t>
            </a:r>
            <a:endParaRPr lang="en-US">
              <a:cs typeface="Calibri" panose="020F0502020204030204"/>
            </a:endParaRPr>
          </a:p>
          <a:p>
            <a:r>
              <a:rPr lang="en-US">
                <a:cs typeface="Calibri" panose="020F0502020204030204"/>
              </a:rPr>
              <a:t>It is a method of learning. Taking something we know and understanding something different </a:t>
            </a:r>
            <a:endParaRPr lang="en-US" dirty="0"/>
          </a:p>
          <a:p>
            <a:r>
              <a:rPr lang="en-US">
                <a:cs typeface="Calibri" panose="020F0502020204030204"/>
              </a:rPr>
              <a:t>Python is a strong canidate of a language to diversify your skills, and can be easily understood </a:t>
            </a:r>
            <a:endParaRPr lang="en-US" dirty="0">
              <a:cs typeface="Calibri" panose="020F0502020204030204"/>
            </a:endParaRPr>
          </a:p>
          <a:p>
            <a:endParaRPr lang="en-US" dirty="0"/>
          </a:p>
          <a:p>
            <a:r>
              <a:rPr lang="en-US" dirty="0"/>
              <a:t> </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1D5B9DD1-CB76-4E78-9664-60EB8944C57F}" type="slidenum">
              <a:rPr lang="en-US" smtClean="0"/>
              <a:t>2</a:t>
            </a:fld>
            <a:endParaRPr lang="en-US"/>
          </a:p>
        </p:txBody>
      </p:sp>
    </p:spTree>
    <p:extLst>
      <p:ext uri="{BB962C8B-B14F-4D97-AF65-F5344CB8AC3E}">
        <p14:creationId xmlns:p14="http://schemas.microsoft.com/office/powerpoint/2010/main" val="3694208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a:p>
            <a:r>
              <a:rPr lang="en-US" dirty="0"/>
              <a:t> </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1D5B9DD1-CB76-4E78-9664-60EB8944C57F}" type="slidenum">
              <a:rPr lang="en-US" smtClean="0"/>
              <a:t>3</a:t>
            </a:fld>
            <a:endParaRPr lang="en-US"/>
          </a:p>
        </p:txBody>
      </p:sp>
    </p:spTree>
    <p:extLst>
      <p:ext uri="{BB962C8B-B14F-4D97-AF65-F5344CB8AC3E}">
        <p14:creationId xmlns:p14="http://schemas.microsoft.com/office/powerpoint/2010/main" val="1504510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Zen of Python, by Tim Peters</a:t>
            </a:r>
          </a:p>
          <a:p>
            <a:r>
              <a:rPr lang="en-US" dirty="0"/>
              <a:t> </a:t>
            </a:r>
            <a:endParaRPr lang="en-US" dirty="0">
              <a:cs typeface="Calibri"/>
            </a:endParaRPr>
          </a:p>
          <a:p>
            <a:r>
              <a:rPr lang="en-US"/>
              <a:t>Beautiful is better than ugly.</a:t>
            </a:r>
          </a:p>
          <a:p>
            <a:r>
              <a:rPr lang="en-US"/>
              <a:t>Explicit is better than implicit.</a:t>
            </a:r>
          </a:p>
          <a:p>
            <a:r>
              <a:rPr lang="en-US"/>
              <a:t>Simple is better than complex...</a:t>
            </a:r>
          </a:p>
          <a:p>
            <a:endParaRPr lang="en-US" dirty="0">
              <a:cs typeface="Calibri"/>
            </a:endParaRPr>
          </a:p>
          <a:p>
            <a:r>
              <a:rPr lang="en-US">
                <a:cs typeface="Calibri"/>
              </a:rPr>
              <a:t>Modules, single file. Packages are a bunch of modules with special files </a:t>
            </a:r>
            <a:r>
              <a:rPr lang="en-US"/>
              <a:t>__init__.py for loading submodules</a:t>
            </a:r>
            <a:endParaRPr lang="en-US" dirty="0">
              <a:cs typeface="Calibri"/>
            </a:endParaRPr>
          </a:p>
        </p:txBody>
      </p:sp>
      <p:sp>
        <p:nvSpPr>
          <p:cNvPr id="4" name="Slide Number Placeholder 3"/>
          <p:cNvSpPr>
            <a:spLocks noGrp="1"/>
          </p:cNvSpPr>
          <p:nvPr>
            <p:ph type="sldNum" sz="quarter" idx="5"/>
          </p:nvPr>
        </p:nvSpPr>
        <p:spPr/>
        <p:txBody>
          <a:bodyPr/>
          <a:lstStyle/>
          <a:p>
            <a:fld id="{1D5B9DD1-CB76-4E78-9664-60EB8944C57F}" type="slidenum">
              <a:rPr lang="en-US" smtClean="0"/>
              <a:t>6</a:t>
            </a:fld>
            <a:endParaRPr lang="en-US"/>
          </a:p>
        </p:txBody>
      </p:sp>
    </p:spTree>
    <p:extLst>
      <p:ext uri="{BB962C8B-B14F-4D97-AF65-F5344CB8AC3E}">
        <p14:creationId xmlns:p14="http://schemas.microsoft.com/office/powerpoint/2010/main" val="3382689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Pypi – short for Python Package Index; Alternatives like </a:t>
            </a:r>
            <a:r>
              <a:rPr lang="en-US" dirty="0">
                <a:hlinkClick r:id="rId3"/>
              </a:rPr>
              <a:t>https://gemfury.com/l/pypi-server</a:t>
            </a:r>
            <a:r>
              <a:rPr lang="en-US"/>
              <a:t>, ProGet</a:t>
            </a:r>
            <a:endParaRPr lang="en-US">
              <a:cs typeface="Calibri"/>
            </a:endParaRPr>
          </a:p>
        </p:txBody>
      </p:sp>
      <p:sp>
        <p:nvSpPr>
          <p:cNvPr id="4" name="Slide Number Placeholder 3"/>
          <p:cNvSpPr>
            <a:spLocks noGrp="1"/>
          </p:cNvSpPr>
          <p:nvPr>
            <p:ph type="sldNum" sz="quarter" idx="5"/>
          </p:nvPr>
        </p:nvSpPr>
        <p:spPr/>
        <p:txBody>
          <a:bodyPr/>
          <a:lstStyle/>
          <a:p>
            <a:fld id="{1D5B9DD1-CB76-4E78-9664-60EB8944C57F}" type="slidenum">
              <a:rPr lang="en-US" smtClean="0"/>
              <a:t>11</a:t>
            </a:fld>
            <a:endParaRPr lang="en-US"/>
          </a:p>
        </p:txBody>
      </p:sp>
    </p:spTree>
    <p:extLst>
      <p:ext uri="{BB962C8B-B14F-4D97-AF65-F5344CB8AC3E}">
        <p14:creationId xmlns:p14="http://schemas.microsoft.com/office/powerpoint/2010/main" val="13098159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517787"/>
            <a:ext cx="9144000" cy="2387600"/>
          </a:xfrm>
        </p:spPr>
        <p:txBody>
          <a:bodyPr anchor="b"/>
          <a:lstStyle>
            <a:lvl1pPr algn="ctr">
              <a:defRPr sz="6000"/>
            </a:lvl1pPr>
          </a:lstStyle>
          <a:p>
            <a:r>
              <a:rPr lang="en-US" dirty="0"/>
              <a:t>Title</a:t>
            </a:r>
          </a:p>
        </p:txBody>
      </p:sp>
      <p:sp>
        <p:nvSpPr>
          <p:cNvPr id="3" name="Subtitle 2"/>
          <p:cNvSpPr>
            <a:spLocks noGrp="1"/>
          </p:cNvSpPr>
          <p:nvPr>
            <p:ph type="subTitle" idx="1" hasCustomPrompt="1"/>
          </p:nvPr>
        </p:nvSpPr>
        <p:spPr>
          <a:xfrm>
            <a:off x="1524000" y="2940574"/>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Presenter</a:t>
            </a:r>
          </a:p>
        </p:txBody>
      </p:sp>
      <p:pic>
        <p:nvPicPr>
          <p:cNvPr id="5" name="Picture 4" descr="A close up of a sign&#10;&#10;Description automatically generated">
            <a:extLst>
              <a:ext uri="{FF2B5EF4-FFF2-40B4-BE49-F238E27FC236}">
                <a16:creationId xmlns:a16="http://schemas.microsoft.com/office/drawing/2014/main" id="{A800D3E5-8331-BB41-88DF-F405F081CD27}"/>
              </a:ext>
            </a:extLst>
          </p:cNvPr>
          <p:cNvPicPr>
            <a:picLocks noChangeAspect="1"/>
          </p:cNvPicPr>
          <p:nvPr userDrawn="1"/>
        </p:nvPicPr>
        <p:blipFill>
          <a:blip r:embed="rId2"/>
          <a:stretch>
            <a:fillRect/>
          </a:stretch>
        </p:blipFill>
        <p:spPr>
          <a:xfrm>
            <a:off x="4314662" y="4596336"/>
            <a:ext cx="3562676" cy="132292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10/15/2020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6" name="TextBox 5"/>
          <p:cNvSpPr txBox="1"/>
          <p:nvPr userDrawn="1"/>
        </p:nvSpPr>
        <p:spPr>
          <a:xfrm>
            <a:off x="1969477" y="1594338"/>
            <a:ext cx="8768861" cy="1323439"/>
          </a:xfrm>
          <a:prstGeom prst="rect">
            <a:avLst/>
          </a:prstGeom>
          <a:noFill/>
        </p:spPr>
        <p:txBody>
          <a:bodyPr wrap="square" rtlCol="0">
            <a:spAutoFit/>
          </a:bodyPr>
          <a:lstStyle/>
          <a:p>
            <a:r>
              <a:rPr lang="en-US" sz="8000" b="1" dirty="0"/>
              <a:t>DEMO</a:t>
            </a:r>
          </a:p>
        </p:txBody>
      </p:sp>
      <p:sp>
        <p:nvSpPr>
          <p:cNvPr id="8" name="Content Placeholder 7"/>
          <p:cNvSpPr>
            <a:spLocks noGrp="1"/>
          </p:cNvSpPr>
          <p:nvPr>
            <p:ph sz="quarter" idx="13"/>
          </p:nvPr>
        </p:nvSpPr>
        <p:spPr>
          <a:xfrm>
            <a:off x="1969478" y="3141663"/>
            <a:ext cx="8792186" cy="2039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8045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86708" y="365125"/>
            <a:ext cx="9267092" cy="1325563"/>
          </a:xfrm>
        </p:spPr>
        <p:txBody>
          <a:bodyPr/>
          <a:lstStyle/>
          <a:p>
            <a:r>
              <a:rPr lang="en-US"/>
              <a:t>Click to edit Master title style</a:t>
            </a:r>
          </a:p>
        </p:txBody>
      </p:sp>
      <p:sp>
        <p:nvSpPr>
          <p:cNvPr id="7" name="Content Placeholder 6"/>
          <p:cNvSpPr>
            <a:spLocks noGrp="1"/>
          </p:cNvSpPr>
          <p:nvPr>
            <p:ph sz="quarter" idx="13"/>
          </p:nvPr>
        </p:nvSpPr>
        <p:spPr>
          <a:xfrm>
            <a:off x="2086708" y="1911350"/>
            <a:ext cx="9267092" cy="3586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p:cNvSpPr/>
          <p:nvPr userDrawn="1"/>
        </p:nvSpPr>
        <p:spPr>
          <a:xfrm>
            <a:off x="0" y="0"/>
            <a:ext cx="1688123"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vert="vert270" rtlCol="0" anchor="ctr"/>
          <a:lstStyle/>
          <a:p>
            <a:pPr algn="ctr"/>
            <a:r>
              <a:rPr lang="en-US" sz="4400" dirty="0"/>
              <a:t>DESIGN</a:t>
            </a:r>
            <a:r>
              <a:rPr lang="en-US" sz="4400" baseline="0" dirty="0"/>
              <a:t> </a:t>
            </a:r>
            <a:r>
              <a:rPr lang="en-US" sz="4400" dirty="0"/>
              <a:t>NOTES</a:t>
            </a:r>
          </a:p>
        </p:txBody>
      </p:sp>
    </p:spTree>
    <p:extLst>
      <p:ext uri="{BB962C8B-B14F-4D97-AF65-F5344CB8AC3E}">
        <p14:creationId xmlns:p14="http://schemas.microsoft.com/office/powerpoint/2010/main" val="1854059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2_Custom Layout">
    <p:spTree>
      <p:nvGrpSpPr>
        <p:cNvPr id="1" name=""/>
        <p:cNvGrpSpPr/>
        <p:nvPr/>
      </p:nvGrpSpPr>
      <p:grpSpPr>
        <a:xfrm>
          <a:off x="0" y="0"/>
          <a:ext cx="0" cy="0"/>
          <a:chOff x="0" y="0"/>
          <a:chExt cx="0" cy="0"/>
        </a:xfrm>
      </p:grpSpPr>
      <p:sp>
        <p:nvSpPr>
          <p:cNvPr id="7" name="TextBox 6"/>
          <p:cNvSpPr txBox="1"/>
          <p:nvPr userDrawn="1"/>
        </p:nvSpPr>
        <p:spPr>
          <a:xfrm>
            <a:off x="504093" y="281354"/>
            <a:ext cx="8768861" cy="1323439"/>
          </a:xfrm>
          <a:prstGeom prst="rect">
            <a:avLst/>
          </a:prstGeom>
          <a:noFill/>
        </p:spPr>
        <p:txBody>
          <a:bodyPr wrap="square" rtlCol="0">
            <a:spAutoFit/>
          </a:bodyPr>
          <a:lstStyle/>
          <a:p>
            <a:r>
              <a:rPr lang="en-US" sz="8000" b="1" dirty="0"/>
              <a:t>THAN</a:t>
            </a:r>
            <a:r>
              <a:rPr lang="en-US" sz="8000" b="1" baseline="0" dirty="0"/>
              <a:t>K YOU!</a:t>
            </a:r>
            <a:endParaRPr lang="en-US" sz="8000" b="1" dirty="0"/>
          </a:p>
        </p:txBody>
      </p:sp>
      <p:sp>
        <p:nvSpPr>
          <p:cNvPr id="8" name="TextBox 7"/>
          <p:cNvSpPr txBox="1"/>
          <p:nvPr userDrawn="1"/>
        </p:nvSpPr>
        <p:spPr>
          <a:xfrm>
            <a:off x="644770" y="1373960"/>
            <a:ext cx="8768861" cy="461665"/>
          </a:xfrm>
          <a:prstGeom prst="rect">
            <a:avLst/>
          </a:prstGeom>
          <a:noFill/>
        </p:spPr>
        <p:txBody>
          <a:bodyPr wrap="square" rtlCol="0">
            <a:spAutoFit/>
          </a:bodyPr>
          <a:lstStyle/>
          <a:p>
            <a:r>
              <a:rPr lang="en-US" sz="2400" b="0" dirty="0"/>
              <a:t>Please use the event app to submit a session rating!</a:t>
            </a:r>
          </a:p>
        </p:txBody>
      </p:sp>
      <p:pic>
        <p:nvPicPr>
          <p:cNvPr id="6" name="Picture 5" descr="A close up of a sign&#10;&#10;Description automatically generated">
            <a:extLst>
              <a:ext uri="{FF2B5EF4-FFF2-40B4-BE49-F238E27FC236}">
                <a16:creationId xmlns:a16="http://schemas.microsoft.com/office/drawing/2014/main" id="{FEE52608-D470-9046-A168-599646F6F47F}"/>
              </a:ext>
            </a:extLst>
          </p:cNvPr>
          <p:cNvPicPr>
            <a:picLocks noChangeAspect="1"/>
          </p:cNvPicPr>
          <p:nvPr userDrawn="1"/>
        </p:nvPicPr>
        <p:blipFill>
          <a:blip r:embed="rId2"/>
          <a:stretch>
            <a:fillRect/>
          </a:stretch>
        </p:blipFill>
        <p:spPr>
          <a:xfrm>
            <a:off x="8336403" y="5253718"/>
            <a:ext cx="3562676" cy="1322928"/>
          </a:xfrm>
          <a:prstGeom prst="rect">
            <a:avLst/>
          </a:prstGeom>
        </p:spPr>
      </p:pic>
    </p:spTree>
    <p:extLst>
      <p:ext uri="{BB962C8B-B14F-4D97-AF65-F5344CB8AC3E}">
        <p14:creationId xmlns:p14="http://schemas.microsoft.com/office/powerpoint/2010/main" val="14495878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10/15/2020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pic>
        <p:nvPicPr>
          <p:cNvPr id="10" name="Picture 9" descr="A close up of a sign&#10;&#10;Description automatically generated">
            <a:extLst>
              <a:ext uri="{FF2B5EF4-FFF2-40B4-BE49-F238E27FC236}">
                <a16:creationId xmlns:a16="http://schemas.microsoft.com/office/drawing/2014/main" id="{C382AF3C-7E51-984C-9E19-D3C6527D2044}"/>
              </a:ext>
            </a:extLst>
          </p:cNvPr>
          <p:cNvPicPr>
            <a:picLocks noChangeAspect="1"/>
          </p:cNvPicPr>
          <p:nvPr userDrawn="1"/>
        </p:nvPicPr>
        <p:blipFill>
          <a:blip r:embed="rId2"/>
          <a:stretch>
            <a:fillRect/>
          </a:stretch>
        </p:blipFill>
        <p:spPr>
          <a:xfrm>
            <a:off x="4314662" y="253460"/>
            <a:ext cx="3562676" cy="132292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smtClean="0"/>
              <a:pPr/>
              <a:t>10/15/2020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pPr/>
              <a:t>10/15/2020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smtClean="0"/>
              <a:pPr/>
              <a:t>10/15/2020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3.jp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10/15/2020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pic>
        <p:nvPicPr>
          <p:cNvPr id="9" name="Picture 8">
            <a:extLst>
              <a:ext uri="{FF2B5EF4-FFF2-40B4-BE49-F238E27FC236}">
                <a16:creationId xmlns:a16="http://schemas.microsoft.com/office/drawing/2014/main" id="{00B2F23B-64D9-3246-BC58-05D31216BC1F}"/>
              </a:ext>
            </a:extLst>
          </p:cNvPr>
          <p:cNvPicPr>
            <a:picLocks noChangeAspect="1"/>
          </p:cNvPicPr>
          <p:nvPr userDrawn="1"/>
        </p:nvPicPr>
        <p:blipFill>
          <a:blip r:embed="rId14">
            <a:alphaModFix amt="35000"/>
          </a:blip>
          <a:stretch>
            <a:fillRect/>
          </a:stretch>
        </p:blipFill>
        <p:spPr>
          <a:xfrm>
            <a:off x="8610600" y="4614484"/>
            <a:ext cx="3440778" cy="1562479"/>
          </a:xfrm>
          <a:prstGeom prst="rect">
            <a:avLst/>
          </a:prstGeom>
        </p:spPr>
      </p:pic>
    </p:spTree>
    <p:extLst>
      <p:ext uri="{BB962C8B-B14F-4D97-AF65-F5344CB8AC3E}">
        <p14:creationId xmlns:p14="http://schemas.microsoft.com/office/powerpoint/2010/main" val="79647496"/>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8" name="Picture 17" descr="A screen shot of a computer&#10;&#10;Description automatically generated">
            <a:extLst>
              <a:ext uri="{FF2B5EF4-FFF2-40B4-BE49-F238E27FC236}">
                <a16:creationId xmlns:a16="http://schemas.microsoft.com/office/drawing/2014/main" id="{E5350A84-85AC-43DA-8C72-9CA9234CFE06}"/>
              </a:ext>
            </a:extLst>
          </p:cNvPr>
          <p:cNvPicPr>
            <a:picLocks noChangeAspect="1"/>
          </p:cNvPicPr>
          <p:nvPr userDrawn="1"/>
        </p:nvPicPr>
        <p:blipFill>
          <a:blip r:embed="rId13"/>
          <a:stretch>
            <a:fillRect/>
          </a:stretch>
        </p:blipFill>
        <p:spPr>
          <a:xfrm rot="16200000">
            <a:off x="-3052704" y="3052701"/>
            <a:ext cx="6909924" cy="804519"/>
          </a:xfrm>
          <a:prstGeom prst="rect">
            <a:avLst/>
          </a:prstGeom>
        </p:spPr>
      </p:pic>
      <p:pic>
        <p:nvPicPr>
          <p:cNvPr id="11" name="Picture 10" descr="A screen shot of a computer&#10;&#10;Description automatically generated">
            <a:extLst>
              <a:ext uri="{FF2B5EF4-FFF2-40B4-BE49-F238E27FC236}">
                <a16:creationId xmlns:a16="http://schemas.microsoft.com/office/drawing/2014/main" id="{F1AB2C95-16FC-48F5-843F-958A785E9224}"/>
              </a:ext>
            </a:extLst>
          </p:cNvPr>
          <p:cNvPicPr>
            <a:picLocks noChangeAspect="1"/>
          </p:cNvPicPr>
          <p:nvPr userDrawn="1"/>
        </p:nvPicPr>
        <p:blipFill>
          <a:blip r:embed="rId13"/>
          <a:stretch>
            <a:fillRect/>
          </a:stretch>
        </p:blipFill>
        <p:spPr>
          <a:xfrm>
            <a:off x="-6993" y="6105401"/>
            <a:ext cx="12192000" cy="804519"/>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10/15/2020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B2CC567-6B42-4509-BB36-2AC30E03D53A}"/>
              </a:ext>
            </a:extLst>
          </p:cNvPr>
          <p:cNvSpPr/>
          <p:nvPr userDrawn="1"/>
        </p:nvSpPr>
        <p:spPr>
          <a:xfrm>
            <a:off x="6993" y="6181977"/>
            <a:ext cx="3149722" cy="584775"/>
          </a:xfrm>
          <a:prstGeom prst="rect">
            <a:avLst/>
          </a:prstGeom>
          <a:noFill/>
        </p:spPr>
        <p:txBody>
          <a:bodyPr wrap="square" lIns="91440" tIns="45720" rIns="91440" bIns="45720">
            <a:spAutoFit/>
          </a:bodyPr>
          <a:lstStyle/>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@PSHSummit</a:t>
            </a:r>
          </a:p>
        </p:txBody>
      </p:sp>
      <p:sp>
        <p:nvSpPr>
          <p:cNvPr id="14" name="Rectangle 13">
            <a:extLst>
              <a:ext uri="{FF2B5EF4-FFF2-40B4-BE49-F238E27FC236}">
                <a16:creationId xmlns:a16="http://schemas.microsoft.com/office/drawing/2014/main" id="{81CF6BFE-1C36-4BBB-8893-34134FCA6E38}"/>
              </a:ext>
            </a:extLst>
          </p:cNvPr>
          <p:cNvSpPr/>
          <p:nvPr userDrawn="1"/>
        </p:nvSpPr>
        <p:spPr>
          <a:xfrm>
            <a:off x="4240693" y="6179700"/>
            <a:ext cx="3149722" cy="584775"/>
          </a:xfrm>
          <a:prstGeom prst="rect">
            <a:avLst/>
          </a:prstGeom>
          <a:noFill/>
        </p:spPr>
        <p:txBody>
          <a:bodyPr wrap="square" lIns="91440" tIns="45720" rIns="91440" bIns="45720">
            <a:spAutoFit/>
          </a:bodyPr>
          <a:lstStyle/>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@PSConfAsia</a:t>
            </a:r>
          </a:p>
        </p:txBody>
      </p:sp>
      <p:sp>
        <p:nvSpPr>
          <p:cNvPr id="16" name="Rectangle 15">
            <a:extLst>
              <a:ext uri="{FF2B5EF4-FFF2-40B4-BE49-F238E27FC236}">
                <a16:creationId xmlns:a16="http://schemas.microsoft.com/office/drawing/2014/main" id="{BF0C9A66-D9C7-4D82-A022-0B341A0FBE2A}"/>
              </a:ext>
            </a:extLst>
          </p:cNvPr>
          <p:cNvSpPr/>
          <p:nvPr userDrawn="1"/>
        </p:nvSpPr>
        <p:spPr>
          <a:xfrm>
            <a:off x="8889880" y="6215274"/>
            <a:ext cx="3149722" cy="584775"/>
          </a:xfrm>
          <a:prstGeom prst="rect">
            <a:avLst/>
          </a:prstGeom>
          <a:noFill/>
        </p:spPr>
        <p:txBody>
          <a:bodyPr wrap="square" lIns="91440" tIns="45720" rIns="91440" bIns="45720">
            <a:spAutoFit/>
          </a:bodyPr>
          <a:lstStyle/>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@PSDayUk</a:t>
            </a:r>
          </a:p>
        </p:txBody>
      </p:sp>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a:extLst>
              <a:ext uri="{FF2B5EF4-FFF2-40B4-BE49-F238E27FC236}">
                <a16:creationId xmlns:a16="http://schemas.microsoft.com/office/drawing/2014/main" id="{D239F140-277A-4C14-AAC6-029865EDA0D6}"/>
              </a:ext>
            </a:extLst>
          </p:cNvPr>
          <p:cNvSpPr/>
          <p:nvPr userDrawn="1"/>
        </p:nvSpPr>
        <p:spPr>
          <a:xfrm>
            <a:off x="-6993" y="62269"/>
            <a:ext cx="804520" cy="3539430"/>
          </a:xfrm>
          <a:prstGeom prst="rect">
            <a:avLst/>
          </a:prstGeom>
          <a:noFill/>
        </p:spPr>
        <p:txBody>
          <a:bodyPr wrap="square" lIns="91440" tIns="45720" rIns="91440" bIns="45720">
            <a:spAutoFit/>
          </a:bodyPr>
          <a:lstStyle/>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a:t>
            </a:r>
          </a:p>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P</a:t>
            </a:r>
          </a:p>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W</a:t>
            </a:r>
          </a:p>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S</a:t>
            </a:r>
          </a:p>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H</a:t>
            </a:r>
          </a:p>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2</a:t>
            </a:r>
          </a:p>
          <a:p>
            <a:pPr algn="ctr"/>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4</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blog.yorksj.ac.uk/moodle/10-days-of-twitter/" TargetMode="External"/><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hyperlink" Target="https://docs.python-guide.org/" TargetMode="External"/><Relationship Id="rId2" Type="http://schemas.openxmlformats.org/officeDocument/2006/relationships/hyperlink" Target="https://leanpub.com/PowerShell-to-Python" TargetMode="External"/><Relationship Id="rId1" Type="http://schemas.openxmlformats.org/officeDocument/2006/relationships/slideLayout" Target="../slideLayouts/slideLayout14.xml"/><Relationship Id="rId5" Type="http://schemas.openxmlformats.org/officeDocument/2006/relationships/hyperlink" Target="https://blog.ironmansoftware.com/powershell-vs-python/" TargetMode="External"/><Relationship Id="rId4" Type="http://schemas.openxmlformats.org/officeDocument/2006/relationships/hyperlink" Target="https://docs.microsoft.com/en-us/learn/modules/intro-to-python/"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pyenv/pyenv-installer" TargetMode="External"/><Relationship Id="rId2" Type="http://schemas.openxmlformats.org/officeDocument/2006/relationships/hyperlink" Target="https://github.com/pyenv/pyenv" TargetMode="External"/><Relationship Id="rId1" Type="http://schemas.openxmlformats.org/officeDocument/2006/relationships/slideLayout" Target="../slideLayouts/slideLayout14.xml"/><Relationship Id="rId5" Type="http://schemas.openxmlformats.org/officeDocument/2006/relationships/hyperlink" Target="https://pipxproject.github.io/pipx/" TargetMode="External"/><Relationship Id="rId4" Type="http://schemas.openxmlformats.org/officeDocument/2006/relationships/hyperlink" Target="http://=https:/chriswarrick.com/blog/2018/09/04/python-virtual-environment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302A4-E58E-4234-BBAC-B4F8BAB76D0A}"/>
              </a:ext>
            </a:extLst>
          </p:cNvPr>
          <p:cNvSpPr>
            <a:spLocks noGrp="1"/>
          </p:cNvSpPr>
          <p:nvPr>
            <p:ph type="ctrTitle"/>
          </p:nvPr>
        </p:nvSpPr>
        <p:spPr/>
        <p:txBody>
          <a:bodyPr/>
          <a:lstStyle/>
          <a:p>
            <a:r>
              <a:rPr lang="en-US" dirty="0">
                <a:ea typeface="+mj-lt"/>
                <a:cs typeface="+mj-lt"/>
              </a:rPr>
              <a:t>Python for </a:t>
            </a:r>
            <a:br>
              <a:rPr lang="en-US" dirty="0">
                <a:ea typeface="+mj-lt"/>
                <a:cs typeface="+mj-lt"/>
              </a:rPr>
            </a:br>
            <a:r>
              <a:rPr lang="en-US" dirty="0">
                <a:ea typeface="+mj-lt"/>
                <a:cs typeface="+mj-lt"/>
              </a:rPr>
              <a:t>PowerShell Users</a:t>
            </a:r>
            <a:endParaRPr lang="en-US" dirty="0"/>
          </a:p>
        </p:txBody>
      </p:sp>
      <p:sp>
        <p:nvSpPr>
          <p:cNvPr id="3" name="Subtitle 2">
            <a:extLst>
              <a:ext uri="{FF2B5EF4-FFF2-40B4-BE49-F238E27FC236}">
                <a16:creationId xmlns:a16="http://schemas.microsoft.com/office/drawing/2014/main" id="{7044B403-698C-4B9F-8AA5-DE7D9A3C4CE8}"/>
              </a:ext>
            </a:extLst>
          </p:cNvPr>
          <p:cNvSpPr>
            <a:spLocks noGrp="1"/>
          </p:cNvSpPr>
          <p:nvPr>
            <p:ph type="subTitle" idx="1"/>
          </p:nvPr>
        </p:nvSpPr>
        <p:spPr/>
        <p:txBody>
          <a:bodyPr vert="horz" lIns="91440" tIns="91440" rIns="91440" bIns="91440" rtlCol="0" anchor="t">
            <a:normAutofit/>
          </a:bodyPr>
          <a:lstStyle/>
          <a:p>
            <a:r>
              <a:rPr lang="en-US" dirty="0">
                <a:ea typeface="+mn-lt"/>
                <a:cs typeface="+mn-lt"/>
              </a:rPr>
              <a:t>Joshua Corrick</a:t>
            </a:r>
            <a:endParaRPr lang="en-US" dirty="0"/>
          </a:p>
          <a:p>
            <a:r>
              <a:rPr lang="en-US" dirty="0"/>
              <a:t>         @JoshCorr</a:t>
            </a:r>
          </a:p>
        </p:txBody>
      </p:sp>
      <p:pic>
        <p:nvPicPr>
          <p:cNvPr id="8" name="Picture 7" descr="A picture containing ax, tool&#10;&#10;Description automatically generated">
            <a:extLst>
              <a:ext uri="{FF2B5EF4-FFF2-40B4-BE49-F238E27FC236}">
                <a16:creationId xmlns:a16="http://schemas.microsoft.com/office/drawing/2014/main" id="{A8571260-1B40-4472-8921-988E927CED7F}"/>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417779" y="4020014"/>
            <a:ext cx="561160" cy="456220"/>
          </a:xfrm>
          <a:prstGeom prst="rect">
            <a:avLst/>
          </a:prstGeom>
        </p:spPr>
      </p:pic>
    </p:spTree>
    <p:extLst>
      <p:ext uri="{BB962C8B-B14F-4D97-AF65-F5344CB8AC3E}">
        <p14:creationId xmlns:p14="http://schemas.microsoft.com/office/powerpoint/2010/main" val="2268405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9465C-2AC2-44B4-83C6-0236960FC705}"/>
              </a:ext>
            </a:extLst>
          </p:cNvPr>
          <p:cNvSpPr>
            <a:spLocks noGrp="1"/>
          </p:cNvSpPr>
          <p:nvPr>
            <p:ph type="title"/>
          </p:nvPr>
        </p:nvSpPr>
        <p:spPr/>
        <p:txBody>
          <a:bodyPr/>
          <a:lstStyle/>
          <a:p>
            <a:r>
              <a:rPr lang="en-US"/>
              <a:t>DEMO</a:t>
            </a:r>
          </a:p>
        </p:txBody>
      </p:sp>
      <p:sp>
        <p:nvSpPr>
          <p:cNvPr id="3" name="Text Placeholder 2">
            <a:extLst>
              <a:ext uri="{FF2B5EF4-FFF2-40B4-BE49-F238E27FC236}">
                <a16:creationId xmlns:a16="http://schemas.microsoft.com/office/drawing/2014/main" id="{DE152032-1FAF-455B-8453-BDB1CD568F11}"/>
              </a:ext>
            </a:extLst>
          </p:cNvPr>
          <p:cNvSpPr>
            <a:spLocks noGrp="1"/>
          </p:cNvSpPr>
          <p:nvPr>
            <p:ph type="body" idx="1"/>
          </p:nvPr>
        </p:nvSpPr>
        <p:spPr/>
        <p:txBody>
          <a:bodyPr vert="horz" lIns="91440" tIns="91440" rIns="91440" bIns="45720" rtlCol="0" anchor="t">
            <a:normAutofit/>
          </a:bodyPr>
          <a:lstStyle/>
          <a:p>
            <a:r>
              <a:rPr lang="en-US"/>
              <a:t>Setup Python </a:t>
            </a:r>
          </a:p>
        </p:txBody>
      </p:sp>
    </p:spTree>
    <p:extLst>
      <p:ext uri="{BB962C8B-B14F-4D97-AF65-F5344CB8AC3E}">
        <p14:creationId xmlns:p14="http://schemas.microsoft.com/office/powerpoint/2010/main" val="4030147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A84B8-4B3F-43DC-BA3F-2DE7B37EF817}"/>
              </a:ext>
            </a:extLst>
          </p:cNvPr>
          <p:cNvSpPr>
            <a:spLocks noGrp="1"/>
          </p:cNvSpPr>
          <p:nvPr>
            <p:ph type="title"/>
          </p:nvPr>
        </p:nvSpPr>
        <p:spPr/>
        <p:txBody>
          <a:bodyPr>
            <a:normAutofit/>
          </a:bodyPr>
          <a:lstStyle/>
          <a:p>
            <a:r>
              <a:rPr lang="en-US" sz="2200"/>
              <a:t>Modules &amp; Packages</a:t>
            </a:r>
            <a:endParaRPr lang="en-US" sz="2200" dirty="0"/>
          </a:p>
        </p:txBody>
      </p:sp>
      <p:pic>
        <p:nvPicPr>
          <p:cNvPr id="3" name="Picture 3" descr="Graphical user interface, website&#10;&#10;Description automatically generated">
            <a:extLst>
              <a:ext uri="{FF2B5EF4-FFF2-40B4-BE49-F238E27FC236}">
                <a16:creationId xmlns:a16="http://schemas.microsoft.com/office/drawing/2014/main" id="{EBD9E75C-FCF6-4E61-8828-FFD733FF577F}"/>
              </a:ext>
            </a:extLst>
          </p:cNvPr>
          <p:cNvPicPr>
            <a:picLocks noGrp="1" noChangeAspect="1"/>
          </p:cNvPicPr>
          <p:nvPr>
            <p:ph idx="1"/>
          </p:nvPr>
        </p:nvPicPr>
        <p:blipFill>
          <a:blip r:embed="rId3"/>
          <a:stretch>
            <a:fillRect/>
          </a:stretch>
        </p:blipFill>
        <p:spPr>
          <a:xfrm>
            <a:off x="1451897" y="1923056"/>
            <a:ext cx="7388719" cy="3960329"/>
          </a:xfrm>
        </p:spPr>
      </p:pic>
      <p:pic>
        <p:nvPicPr>
          <p:cNvPr id="4" name="Picture 5" descr="Graphical user interface, application&#10;&#10;Description automatically generated">
            <a:extLst>
              <a:ext uri="{FF2B5EF4-FFF2-40B4-BE49-F238E27FC236}">
                <a16:creationId xmlns:a16="http://schemas.microsoft.com/office/drawing/2014/main" id="{FB4B50D4-1CA4-4369-9E56-5ACEF12EC423}"/>
              </a:ext>
            </a:extLst>
          </p:cNvPr>
          <p:cNvPicPr>
            <a:picLocks noChangeAspect="1"/>
          </p:cNvPicPr>
          <p:nvPr/>
        </p:nvPicPr>
        <p:blipFill>
          <a:blip r:embed="rId4"/>
          <a:stretch>
            <a:fillRect/>
          </a:stretch>
        </p:blipFill>
        <p:spPr>
          <a:xfrm>
            <a:off x="3669846" y="1926766"/>
            <a:ext cx="7383236" cy="3950163"/>
          </a:xfrm>
          <a:prstGeom prst="rect">
            <a:avLst/>
          </a:prstGeom>
        </p:spPr>
      </p:pic>
    </p:spTree>
    <p:extLst>
      <p:ext uri="{BB962C8B-B14F-4D97-AF65-F5344CB8AC3E}">
        <p14:creationId xmlns:p14="http://schemas.microsoft.com/office/powerpoint/2010/main" val="154106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8" fill="hold" nodeType="clickEffect">
                                  <p:stCondLst>
                                    <p:cond delay="0"/>
                                  </p:stCondLst>
                                  <p:childTnLst>
                                    <p:anim calcmode="lin" valueType="num">
                                      <p:cBhvr additive="base">
                                        <p:cTn id="6" dur="500"/>
                                        <p:tgtEl>
                                          <p:spTgt spid="3"/>
                                        </p:tgtEl>
                                        <p:attrNameLst>
                                          <p:attrName>ppt_x</p:attrName>
                                        </p:attrNameLst>
                                      </p:cBhvr>
                                      <p:tavLst>
                                        <p:tav tm="0">
                                          <p:val>
                                            <p:strVal val="#ppt_x"/>
                                          </p:val>
                                        </p:tav>
                                        <p:tav tm="100000">
                                          <p:val>
                                            <p:strVal val="#ppt_x-#ppt_w*1.125000"/>
                                          </p:val>
                                        </p:tav>
                                      </p:tavLst>
                                    </p:anim>
                                    <p:animEffect transition="out" filter="wipe(left)">
                                      <p:cBhvr>
                                        <p:cTn id="7" dur="500"/>
                                        <p:tgtEl>
                                          <p:spTgt spid="3"/>
                                        </p:tgtEl>
                                      </p:cBhvr>
                                    </p:animEffect>
                                    <p:set>
                                      <p:cBhvr>
                                        <p:cTn id="8" dur="1" fill="hold">
                                          <p:stCondLst>
                                            <p:cond delay="499"/>
                                          </p:stCondLst>
                                        </p:cTn>
                                        <p:tgtEl>
                                          <p:spTgt spid="3"/>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1+#ppt_w/2"/>
                                          </p:val>
                                        </p:tav>
                                        <p:tav tm="100000">
                                          <p:val>
                                            <p:strVal val="#ppt_x"/>
                                          </p:val>
                                        </p:tav>
                                      </p:tavLst>
                                    </p:anim>
                                    <p:anim calcmode="lin" valueType="num">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31F8B-BBE0-42EA-BFC8-029826828E81}"/>
              </a:ext>
            </a:extLst>
          </p:cNvPr>
          <p:cNvSpPr>
            <a:spLocks noGrp="1"/>
          </p:cNvSpPr>
          <p:nvPr>
            <p:ph type="title"/>
          </p:nvPr>
        </p:nvSpPr>
        <p:spPr/>
        <p:txBody>
          <a:bodyPr/>
          <a:lstStyle/>
          <a:p>
            <a:r>
              <a:rPr lang="en-US">
                <a:ea typeface="+mj-lt"/>
                <a:cs typeface="+mj-lt"/>
              </a:rPr>
              <a:t>DEMO</a:t>
            </a:r>
            <a:endParaRPr lang="en-US"/>
          </a:p>
        </p:txBody>
      </p:sp>
      <p:sp>
        <p:nvSpPr>
          <p:cNvPr id="3" name="Text Placeholder 2">
            <a:extLst>
              <a:ext uri="{FF2B5EF4-FFF2-40B4-BE49-F238E27FC236}">
                <a16:creationId xmlns:a16="http://schemas.microsoft.com/office/drawing/2014/main" id="{586C8FA2-81C5-4224-AC8D-1794E89A7213}"/>
              </a:ext>
            </a:extLst>
          </p:cNvPr>
          <p:cNvSpPr>
            <a:spLocks noGrp="1"/>
          </p:cNvSpPr>
          <p:nvPr>
            <p:ph type="body" idx="1"/>
          </p:nvPr>
        </p:nvSpPr>
        <p:spPr/>
        <p:txBody>
          <a:bodyPr vert="horz" lIns="91440" tIns="91440" rIns="91440" bIns="45720" rtlCol="0" anchor="t">
            <a:normAutofit/>
          </a:bodyPr>
          <a:lstStyle/>
          <a:p>
            <a:r>
              <a:rPr lang="en-US"/>
              <a:t>Setup Pip &amp; Pipx</a:t>
            </a:r>
          </a:p>
        </p:txBody>
      </p:sp>
    </p:spTree>
    <p:extLst>
      <p:ext uri="{BB962C8B-B14F-4D97-AF65-F5344CB8AC3E}">
        <p14:creationId xmlns:p14="http://schemas.microsoft.com/office/powerpoint/2010/main" val="1182757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AC449-44C6-4EED-B48F-69E0CA24ABE6}"/>
              </a:ext>
            </a:extLst>
          </p:cNvPr>
          <p:cNvSpPr>
            <a:spLocks noGrp="1"/>
          </p:cNvSpPr>
          <p:nvPr>
            <p:ph type="title"/>
          </p:nvPr>
        </p:nvSpPr>
        <p:spPr/>
        <p:txBody>
          <a:bodyPr/>
          <a:lstStyle/>
          <a:p>
            <a:r>
              <a:rPr lang="en-US" sz="2200"/>
              <a:t>Differences</a:t>
            </a:r>
            <a:endParaRPr lang="en-US" sz="2200" dirty="0"/>
          </a:p>
        </p:txBody>
      </p:sp>
      <p:sp>
        <p:nvSpPr>
          <p:cNvPr id="5" name="Text Placeholder 4">
            <a:extLst>
              <a:ext uri="{FF2B5EF4-FFF2-40B4-BE49-F238E27FC236}">
                <a16:creationId xmlns:a16="http://schemas.microsoft.com/office/drawing/2014/main" id="{1CF348EF-2162-4F49-ADB8-C9D003B49A6E}"/>
              </a:ext>
            </a:extLst>
          </p:cNvPr>
          <p:cNvSpPr>
            <a:spLocks noGrp="1"/>
          </p:cNvSpPr>
          <p:nvPr>
            <p:ph type="body" idx="1"/>
          </p:nvPr>
        </p:nvSpPr>
        <p:spPr/>
        <p:txBody>
          <a:bodyPr/>
          <a:lstStyle/>
          <a:p>
            <a:r>
              <a:rPr lang="en-US"/>
              <a:t>Pip</a:t>
            </a:r>
          </a:p>
        </p:txBody>
      </p:sp>
      <p:sp>
        <p:nvSpPr>
          <p:cNvPr id="3" name="Content Placeholder 2">
            <a:extLst>
              <a:ext uri="{FF2B5EF4-FFF2-40B4-BE49-F238E27FC236}">
                <a16:creationId xmlns:a16="http://schemas.microsoft.com/office/drawing/2014/main" id="{C58C2316-AB19-4747-860A-CE3EA97FE6AA}"/>
              </a:ext>
            </a:extLst>
          </p:cNvPr>
          <p:cNvSpPr>
            <a:spLocks noGrp="1"/>
          </p:cNvSpPr>
          <p:nvPr>
            <p:ph sz="half" idx="2"/>
          </p:nvPr>
        </p:nvSpPr>
        <p:spPr/>
        <p:txBody>
          <a:bodyPr vert="horz" lIns="91440" tIns="45720" rIns="91440" bIns="45720" rtlCol="0" anchor="t">
            <a:normAutofit/>
          </a:bodyPr>
          <a:lstStyle/>
          <a:p>
            <a:r>
              <a:rPr lang="en-US"/>
              <a:t>Used to install libraries and apps</a:t>
            </a:r>
          </a:p>
          <a:p>
            <a:pPr lvl="1"/>
            <a:r>
              <a:rPr lang="en-US"/>
              <a:t>From pypi (or private repo)</a:t>
            </a:r>
            <a:endParaRPr lang="en-US" dirty="0"/>
          </a:p>
          <a:p>
            <a:r>
              <a:rPr lang="en-US"/>
              <a:t>Use a venv (virtual environment) </a:t>
            </a:r>
            <a:endParaRPr lang="en-US" dirty="0"/>
          </a:p>
          <a:p>
            <a:pPr lvl="1"/>
            <a:r>
              <a:rPr lang="en-US"/>
              <a:t>or pip install –user &lt;pacakge&gt;</a:t>
            </a:r>
          </a:p>
          <a:p>
            <a:r>
              <a:rPr lang="en-US"/>
              <a:t>Typically installing to use in a project</a:t>
            </a:r>
            <a:endParaRPr lang="en-US" dirty="0"/>
          </a:p>
        </p:txBody>
      </p:sp>
      <p:sp>
        <p:nvSpPr>
          <p:cNvPr id="6" name="Text Placeholder 5">
            <a:extLst>
              <a:ext uri="{FF2B5EF4-FFF2-40B4-BE49-F238E27FC236}">
                <a16:creationId xmlns:a16="http://schemas.microsoft.com/office/drawing/2014/main" id="{FB516E9D-B790-4FDC-A73B-129EA194298A}"/>
              </a:ext>
            </a:extLst>
          </p:cNvPr>
          <p:cNvSpPr>
            <a:spLocks noGrp="1"/>
          </p:cNvSpPr>
          <p:nvPr>
            <p:ph type="body" sz="quarter" idx="3"/>
          </p:nvPr>
        </p:nvSpPr>
        <p:spPr/>
        <p:txBody>
          <a:bodyPr/>
          <a:lstStyle/>
          <a:p>
            <a:r>
              <a:rPr lang="en-US"/>
              <a:t>PipX</a:t>
            </a:r>
          </a:p>
        </p:txBody>
      </p:sp>
      <p:sp>
        <p:nvSpPr>
          <p:cNvPr id="4" name="Content Placeholder 3">
            <a:extLst>
              <a:ext uri="{FF2B5EF4-FFF2-40B4-BE49-F238E27FC236}">
                <a16:creationId xmlns:a16="http://schemas.microsoft.com/office/drawing/2014/main" id="{DA4ED764-D65D-42B4-A976-5F688F08EBC4}"/>
              </a:ext>
            </a:extLst>
          </p:cNvPr>
          <p:cNvSpPr>
            <a:spLocks noGrp="1"/>
          </p:cNvSpPr>
          <p:nvPr>
            <p:ph sz="quarter" idx="4"/>
          </p:nvPr>
        </p:nvSpPr>
        <p:spPr/>
        <p:txBody>
          <a:bodyPr vert="horz" lIns="91440" tIns="45720" rIns="91440" bIns="45720" rtlCol="0" anchor="t">
            <a:normAutofit/>
          </a:bodyPr>
          <a:lstStyle/>
          <a:p>
            <a:r>
              <a:rPr lang="en-US"/>
              <a:t>Used to install python applications</a:t>
            </a:r>
          </a:p>
          <a:p>
            <a:pPr lvl="1"/>
            <a:r>
              <a:rPr lang="en-US">
                <a:ea typeface="+mn-lt"/>
                <a:cs typeface="+mn-lt"/>
              </a:rPr>
              <a:t>From pypi (or private repo)</a:t>
            </a:r>
            <a:endParaRPr lang="en-US" dirty="0">
              <a:ea typeface="+mn-lt"/>
              <a:cs typeface="+mn-lt"/>
            </a:endParaRPr>
          </a:p>
          <a:p>
            <a:r>
              <a:rPr lang="en-US">
                <a:ea typeface="+mn-lt"/>
                <a:cs typeface="+mn-lt"/>
              </a:rPr>
              <a:t>Creates a venv for the package</a:t>
            </a:r>
            <a:endParaRPr lang="en-US" dirty="0">
              <a:ea typeface="+mn-lt"/>
              <a:cs typeface="+mn-lt"/>
            </a:endParaRPr>
          </a:p>
          <a:p>
            <a:pPr lvl="1"/>
            <a:r>
              <a:rPr lang="en-US">
                <a:ea typeface="+mn-lt"/>
                <a:cs typeface="+mn-lt"/>
              </a:rPr>
              <a:t>with pipx install &lt;package&gt;</a:t>
            </a:r>
          </a:p>
          <a:p>
            <a:r>
              <a:rPr lang="en-US" dirty="0">
                <a:ea typeface="+mn-lt"/>
                <a:cs typeface="+mn-lt"/>
              </a:rPr>
              <a:t>https://pipxproject.github.io/pipx/</a:t>
            </a:r>
            <a:endParaRPr lang="en-US" dirty="0"/>
          </a:p>
        </p:txBody>
      </p:sp>
    </p:spTree>
    <p:extLst>
      <p:ext uri="{BB962C8B-B14F-4D97-AF65-F5344CB8AC3E}">
        <p14:creationId xmlns:p14="http://schemas.microsoft.com/office/powerpoint/2010/main" val="4221688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55801-69F9-4CF9-9BAB-0F5FC93F524F}"/>
              </a:ext>
            </a:extLst>
          </p:cNvPr>
          <p:cNvSpPr>
            <a:spLocks noGrp="1"/>
          </p:cNvSpPr>
          <p:nvPr>
            <p:ph type="title"/>
          </p:nvPr>
        </p:nvSpPr>
        <p:spPr/>
        <p:txBody>
          <a:bodyPr/>
          <a:lstStyle/>
          <a:p>
            <a:r>
              <a:rPr lang="en-US"/>
              <a:t>Demo</a:t>
            </a:r>
          </a:p>
        </p:txBody>
      </p:sp>
      <p:sp>
        <p:nvSpPr>
          <p:cNvPr id="3" name="Text Placeholder 2">
            <a:extLst>
              <a:ext uri="{FF2B5EF4-FFF2-40B4-BE49-F238E27FC236}">
                <a16:creationId xmlns:a16="http://schemas.microsoft.com/office/drawing/2014/main" id="{54CA349B-5407-4D04-881B-B281B916AEE2}"/>
              </a:ext>
            </a:extLst>
          </p:cNvPr>
          <p:cNvSpPr>
            <a:spLocks noGrp="1"/>
          </p:cNvSpPr>
          <p:nvPr>
            <p:ph type="body" idx="1"/>
          </p:nvPr>
        </p:nvSpPr>
        <p:spPr/>
        <p:txBody>
          <a:bodyPr vert="horz" lIns="91440" tIns="91440" rIns="91440" bIns="45720" rtlCol="0" anchor="t">
            <a:normAutofit/>
          </a:bodyPr>
          <a:lstStyle/>
          <a:p>
            <a:r>
              <a:rPr lang="en-US"/>
              <a:t>Let's look at some code!!</a:t>
            </a:r>
          </a:p>
        </p:txBody>
      </p:sp>
    </p:spTree>
    <p:extLst>
      <p:ext uri="{BB962C8B-B14F-4D97-AF65-F5344CB8AC3E}">
        <p14:creationId xmlns:p14="http://schemas.microsoft.com/office/powerpoint/2010/main" val="685416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8E2DC-C109-473F-B4A6-970CFADADE25}"/>
              </a:ext>
            </a:extLst>
          </p:cNvPr>
          <p:cNvSpPr>
            <a:spLocks noGrp="1"/>
          </p:cNvSpPr>
          <p:nvPr>
            <p:ph type="title"/>
          </p:nvPr>
        </p:nvSpPr>
        <p:spPr/>
        <p:txBody>
          <a:bodyPr/>
          <a:lstStyle/>
          <a:p>
            <a:r>
              <a:rPr lang="en-US"/>
              <a:t>Take awaYs</a:t>
            </a:r>
          </a:p>
        </p:txBody>
      </p:sp>
      <p:sp>
        <p:nvSpPr>
          <p:cNvPr id="3" name="Text Placeholder 2">
            <a:extLst>
              <a:ext uri="{FF2B5EF4-FFF2-40B4-BE49-F238E27FC236}">
                <a16:creationId xmlns:a16="http://schemas.microsoft.com/office/drawing/2014/main" id="{40AAC735-0E67-40C8-BE69-AB5F91212A0B}"/>
              </a:ext>
            </a:extLst>
          </p:cNvPr>
          <p:cNvSpPr>
            <a:spLocks noGrp="1"/>
          </p:cNvSpPr>
          <p:nvPr>
            <p:ph sz="half" idx="1"/>
          </p:nvPr>
        </p:nvSpPr>
        <p:spPr>
          <a:xfrm>
            <a:off x="1447331" y="2010878"/>
            <a:ext cx="9047818" cy="3448595"/>
          </a:xfrm>
        </p:spPr>
        <p:txBody>
          <a:bodyPr vert="horz" lIns="91440" tIns="45720" rIns="91440" bIns="45720" rtlCol="0" anchor="t">
            <a:normAutofit/>
          </a:bodyPr>
          <a:lstStyle/>
          <a:p>
            <a:pPr marL="0" indent="0">
              <a:buNone/>
            </a:pPr>
            <a:endParaRPr lang="en-US" dirty="0"/>
          </a:p>
          <a:p>
            <a:endParaRPr lang="en-US" dirty="0"/>
          </a:p>
        </p:txBody>
      </p:sp>
    </p:spTree>
    <p:extLst>
      <p:ext uri="{BB962C8B-B14F-4D97-AF65-F5344CB8AC3E}">
        <p14:creationId xmlns:p14="http://schemas.microsoft.com/office/powerpoint/2010/main" val="3773651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A84B8-4B3F-43DC-BA3F-2DE7B37EF817}"/>
              </a:ext>
            </a:extLst>
          </p:cNvPr>
          <p:cNvSpPr>
            <a:spLocks noGrp="1"/>
          </p:cNvSpPr>
          <p:nvPr>
            <p:ph type="title"/>
          </p:nvPr>
        </p:nvSpPr>
        <p:spPr/>
        <p:txBody>
          <a:bodyPr>
            <a:normAutofit/>
          </a:bodyPr>
          <a:lstStyle/>
          <a:p>
            <a:r>
              <a:rPr lang="en-US" sz="2200"/>
              <a:t>resources</a:t>
            </a:r>
            <a:endParaRPr lang="en-US" sz="2200" dirty="0"/>
          </a:p>
        </p:txBody>
      </p:sp>
      <p:sp>
        <p:nvSpPr>
          <p:cNvPr id="5" name="Content Placeholder 4">
            <a:extLst>
              <a:ext uri="{FF2B5EF4-FFF2-40B4-BE49-F238E27FC236}">
                <a16:creationId xmlns:a16="http://schemas.microsoft.com/office/drawing/2014/main" id="{804D2F52-4363-430E-9C25-0B485F985F8B}"/>
              </a:ext>
            </a:extLst>
          </p:cNvPr>
          <p:cNvSpPr>
            <a:spLocks noGrp="1"/>
          </p:cNvSpPr>
          <p:nvPr>
            <p:ph idx="1"/>
          </p:nvPr>
        </p:nvSpPr>
        <p:spPr>
          <a:xfrm>
            <a:off x="1451579" y="2015732"/>
            <a:ext cx="9975275" cy="3450613"/>
          </a:xfrm>
        </p:spPr>
        <p:txBody>
          <a:bodyPr/>
          <a:lstStyle/>
          <a:p>
            <a:r>
              <a:rPr lang="en-US"/>
              <a:t>PowerShell Guide to Python – </a:t>
            </a:r>
            <a:r>
              <a:rPr lang="en-US">
                <a:ea typeface="+mn-lt"/>
                <a:cs typeface="+mn-lt"/>
              </a:rPr>
              <a:t>Prateek Singh - </a:t>
            </a:r>
            <a:r>
              <a:rPr lang="en-US" dirty="0">
                <a:ea typeface="+mn-lt"/>
                <a:cs typeface="+mn-lt"/>
                <a:hlinkClick r:id="rId2"/>
              </a:rPr>
              <a:t>https://leanpub.com/PowerShell-to-Python</a:t>
            </a:r>
            <a:r>
              <a:rPr lang="en-US" dirty="0">
                <a:ea typeface="+mn-lt"/>
                <a:cs typeface="+mn-lt"/>
              </a:rPr>
              <a:t> </a:t>
            </a:r>
          </a:p>
          <a:p>
            <a:r>
              <a:rPr lang="en-US">
                <a:ea typeface="+mn-lt"/>
                <a:cs typeface="+mn-lt"/>
              </a:rPr>
              <a:t>Hitchhickers Guide to Python - </a:t>
            </a:r>
            <a:r>
              <a:rPr lang="en-US" dirty="0">
                <a:ea typeface="+mn-lt"/>
                <a:cs typeface="+mn-lt"/>
                <a:hlinkClick r:id="rId3"/>
              </a:rPr>
              <a:t>https://docs.python-guide.org/</a:t>
            </a:r>
            <a:endParaRPr lang="en-US" dirty="0"/>
          </a:p>
          <a:p>
            <a:r>
              <a:rPr lang="en-US"/>
              <a:t>Learn X in Y - </a:t>
            </a:r>
            <a:r>
              <a:rPr lang="en-US" dirty="0">
                <a:hlinkClick r:id="" action="ppaction://noaction"/>
              </a:rPr>
              <a:t>https://learnxinyminutes.com/docs/python/</a:t>
            </a:r>
            <a:endParaRPr lang="en-US" dirty="0"/>
          </a:p>
          <a:p>
            <a:r>
              <a:rPr lang="en-US"/>
              <a:t>Microsoft Learn - </a:t>
            </a:r>
            <a:r>
              <a:rPr lang="en-US" dirty="0">
                <a:ea typeface="+mn-lt"/>
                <a:cs typeface="+mn-lt"/>
                <a:hlinkClick r:id="rId4"/>
              </a:rPr>
              <a:t>https://docs.microsoft.com/en-us/learn/modules/intro-to-python/</a:t>
            </a:r>
            <a:r>
              <a:rPr lang="en-US" dirty="0">
                <a:ea typeface="+mn-lt"/>
                <a:cs typeface="+mn-lt"/>
              </a:rPr>
              <a:t> </a:t>
            </a:r>
            <a:endParaRPr lang="en-US" dirty="0"/>
          </a:p>
          <a:p>
            <a:r>
              <a:rPr lang="en-US"/>
              <a:t>Adam Driscoll - </a:t>
            </a:r>
            <a:r>
              <a:rPr lang="en-US" dirty="0">
                <a:ea typeface="+mn-lt"/>
                <a:cs typeface="+mn-lt"/>
                <a:hlinkClick r:id="rId5"/>
              </a:rPr>
              <a:t>https://blog.ironmansoftware.com/powershell-vs-python/</a:t>
            </a:r>
            <a:r>
              <a:rPr lang="en-US" dirty="0">
                <a:ea typeface="+mn-lt"/>
                <a:cs typeface="+mn-lt"/>
              </a:rPr>
              <a:t> </a:t>
            </a:r>
          </a:p>
          <a:p>
            <a:pPr marL="0" indent="0">
              <a:buNone/>
            </a:pPr>
            <a:endParaRPr lang="en-US" dirty="0"/>
          </a:p>
        </p:txBody>
      </p:sp>
    </p:spTree>
    <p:extLst>
      <p:ext uri="{BB962C8B-B14F-4D97-AF65-F5344CB8AC3E}">
        <p14:creationId xmlns:p14="http://schemas.microsoft.com/office/powerpoint/2010/main" val="3639920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A84B8-4B3F-43DC-BA3F-2DE7B37EF817}"/>
              </a:ext>
            </a:extLst>
          </p:cNvPr>
          <p:cNvSpPr>
            <a:spLocks noGrp="1"/>
          </p:cNvSpPr>
          <p:nvPr>
            <p:ph type="title"/>
          </p:nvPr>
        </p:nvSpPr>
        <p:spPr/>
        <p:txBody>
          <a:bodyPr>
            <a:normAutofit/>
          </a:bodyPr>
          <a:lstStyle/>
          <a:p>
            <a:r>
              <a:rPr lang="en-US" sz="2200"/>
              <a:t>Resources</a:t>
            </a:r>
            <a:endParaRPr lang="en-US" sz="2200" dirty="0"/>
          </a:p>
        </p:txBody>
      </p:sp>
      <p:sp>
        <p:nvSpPr>
          <p:cNvPr id="5" name="Content Placeholder 4">
            <a:extLst>
              <a:ext uri="{FF2B5EF4-FFF2-40B4-BE49-F238E27FC236}">
                <a16:creationId xmlns:a16="http://schemas.microsoft.com/office/drawing/2014/main" id="{804D2F52-4363-430E-9C25-0B485F985F8B}"/>
              </a:ext>
            </a:extLst>
          </p:cNvPr>
          <p:cNvSpPr>
            <a:spLocks noGrp="1"/>
          </p:cNvSpPr>
          <p:nvPr>
            <p:ph idx="1"/>
          </p:nvPr>
        </p:nvSpPr>
        <p:spPr>
          <a:xfrm>
            <a:off x="1451579" y="2015732"/>
            <a:ext cx="9975275" cy="3450613"/>
          </a:xfrm>
        </p:spPr>
        <p:txBody>
          <a:bodyPr/>
          <a:lstStyle/>
          <a:p>
            <a:r>
              <a:rPr lang="en-US">
                <a:ea typeface="+mn-lt"/>
                <a:cs typeface="+mn-lt"/>
              </a:rPr>
              <a:t>Setup Python with pyenv</a:t>
            </a:r>
            <a:endParaRPr lang="en-US" dirty="0">
              <a:ea typeface="+mn-lt"/>
              <a:cs typeface="+mn-lt"/>
            </a:endParaRPr>
          </a:p>
          <a:p>
            <a:pPr lvl="1"/>
            <a:r>
              <a:rPr lang="en-US" dirty="0">
                <a:ea typeface="+mn-lt"/>
                <a:cs typeface="+mn-lt"/>
                <a:hlinkClick r:id="rId2"/>
              </a:rPr>
              <a:t>https://github.com/pyenv/pyenv</a:t>
            </a:r>
            <a:endParaRPr lang="en-US"/>
          </a:p>
          <a:p>
            <a:pPr lvl="1"/>
            <a:r>
              <a:rPr lang="en-US" dirty="0">
                <a:ea typeface="+mn-lt"/>
                <a:cs typeface="+mn-lt"/>
                <a:hlinkClick r:id="rId3"/>
              </a:rPr>
              <a:t>https://github.com/pyenv/pyenv-installer</a:t>
            </a:r>
          </a:p>
          <a:p>
            <a:pPr lvl="1"/>
            <a:endParaRPr lang="en-US" dirty="0">
              <a:ea typeface="+mn-lt"/>
              <a:cs typeface="+mn-lt"/>
            </a:endParaRPr>
          </a:p>
          <a:p>
            <a:pPr marL="342900" indent="-342900"/>
            <a:r>
              <a:rPr lang="en-US">
                <a:ea typeface="+mn-lt"/>
                <a:cs typeface="+mn-lt"/>
              </a:rPr>
              <a:t>Setup</a:t>
            </a:r>
            <a:r>
              <a:rPr lang="en-US"/>
              <a:t> Pip (venv),</a:t>
            </a:r>
            <a:r>
              <a:rPr lang="en-US" dirty="0"/>
              <a:t> Pipx</a:t>
            </a:r>
            <a:endParaRPr lang="en-US"/>
          </a:p>
          <a:p>
            <a:pPr marL="800100" lvl="1" indent="-342900"/>
            <a:r>
              <a:rPr lang="en-US" dirty="0">
                <a:ea typeface="+mn-lt"/>
                <a:cs typeface="+mn-lt"/>
                <a:hlinkClick r:id="rId4"/>
              </a:rPr>
              <a:t>https://chriswarrick.com/blog/2018/09/04/python-virtual-environments/</a:t>
            </a:r>
            <a:r>
              <a:rPr lang="en-US" dirty="0">
                <a:ea typeface="+mn-lt"/>
                <a:cs typeface="+mn-lt"/>
              </a:rPr>
              <a:t> </a:t>
            </a:r>
            <a:endParaRPr lang="en-US" dirty="0"/>
          </a:p>
          <a:p>
            <a:pPr marL="800100" lvl="1" indent="-342900"/>
            <a:r>
              <a:rPr lang="en-US" dirty="0">
                <a:hlinkClick r:id="rId5"/>
              </a:rPr>
              <a:t>https</a:t>
            </a:r>
            <a:r>
              <a:rPr lang="en-US" dirty="0">
                <a:ea typeface="+mn-lt"/>
                <a:cs typeface="+mn-lt"/>
                <a:hlinkClick r:id="rId5"/>
              </a:rPr>
              <a:t>://pipxproject.github.io/pipx/</a:t>
            </a:r>
            <a:endParaRPr lang="en-US" dirty="0">
              <a:ea typeface="+mn-lt"/>
              <a:cs typeface="+mn-lt"/>
            </a:endParaRPr>
          </a:p>
        </p:txBody>
      </p:sp>
    </p:spTree>
    <p:extLst>
      <p:ext uri="{BB962C8B-B14F-4D97-AF65-F5344CB8AC3E}">
        <p14:creationId xmlns:p14="http://schemas.microsoft.com/office/powerpoint/2010/main" val="4116220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0C489-FDFD-402A-BA35-861881B5576D}"/>
              </a:ext>
            </a:extLst>
          </p:cNvPr>
          <p:cNvSpPr>
            <a:spLocks noGrp="1"/>
          </p:cNvSpPr>
          <p:nvPr>
            <p:ph type="title"/>
          </p:nvPr>
        </p:nvSpPr>
        <p:spPr/>
        <p:txBody>
          <a:bodyPr/>
          <a:lstStyle/>
          <a:p>
            <a:r>
              <a:rPr lang="en-US"/>
              <a:t>Thanks</a:t>
            </a:r>
          </a:p>
        </p:txBody>
      </p:sp>
      <p:sp>
        <p:nvSpPr>
          <p:cNvPr id="3" name="Content Placeholder 2">
            <a:extLst>
              <a:ext uri="{FF2B5EF4-FFF2-40B4-BE49-F238E27FC236}">
                <a16:creationId xmlns:a16="http://schemas.microsoft.com/office/drawing/2014/main" id="{E8C4C48A-D39C-400A-BDBF-A33330675704}"/>
              </a:ext>
            </a:extLst>
          </p:cNvPr>
          <p:cNvSpPr>
            <a:spLocks noGrp="1"/>
          </p:cNvSpPr>
          <p:nvPr>
            <p:ph type="body" idx="1"/>
          </p:nvPr>
        </p:nvSpPr>
        <p:spPr/>
        <p:txBody>
          <a:bodyPr vert="horz" lIns="91440" tIns="91440" rIns="91440" bIns="45720" rtlCol="0" anchor="t">
            <a:normAutofit/>
          </a:bodyPr>
          <a:lstStyle/>
          <a:p>
            <a:r>
              <a:rPr lang="en-US"/>
              <a:t>to the Devopsorg team! </a:t>
            </a:r>
          </a:p>
        </p:txBody>
      </p:sp>
    </p:spTree>
    <p:extLst>
      <p:ext uri="{BB962C8B-B14F-4D97-AF65-F5344CB8AC3E}">
        <p14:creationId xmlns:p14="http://schemas.microsoft.com/office/powerpoint/2010/main" val="31588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A84B8-4B3F-43DC-BA3F-2DE7B37EF817}"/>
              </a:ext>
            </a:extLst>
          </p:cNvPr>
          <p:cNvSpPr>
            <a:spLocks noGrp="1"/>
          </p:cNvSpPr>
          <p:nvPr>
            <p:ph type="title"/>
          </p:nvPr>
        </p:nvSpPr>
        <p:spPr>
          <a:xfrm>
            <a:off x="1451579" y="804519"/>
            <a:ext cx="9603275" cy="409155"/>
          </a:xfrm>
        </p:spPr>
        <p:txBody>
          <a:bodyPr>
            <a:normAutofit fontScale="90000"/>
          </a:bodyPr>
          <a:lstStyle/>
          <a:p>
            <a:r>
              <a:rPr lang="en-US" sz="2400" dirty="0"/>
              <a:t>Story Time</a:t>
            </a:r>
          </a:p>
        </p:txBody>
      </p:sp>
      <p:sp>
        <p:nvSpPr>
          <p:cNvPr id="3" name="Content Placeholder 2">
            <a:extLst>
              <a:ext uri="{FF2B5EF4-FFF2-40B4-BE49-F238E27FC236}">
                <a16:creationId xmlns:a16="http://schemas.microsoft.com/office/drawing/2014/main" id="{D01CDAEB-F17E-40D4-BF65-E8A92DB5613E}"/>
              </a:ext>
            </a:extLst>
          </p:cNvPr>
          <p:cNvSpPr>
            <a:spLocks noGrp="1"/>
          </p:cNvSpPr>
          <p:nvPr>
            <p:ph idx="1"/>
          </p:nvPr>
        </p:nvSpPr>
        <p:spPr>
          <a:xfrm>
            <a:off x="1451579" y="2015732"/>
            <a:ext cx="9603275" cy="2231413"/>
          </a:xfrm>
        </p:spPr>
        <p:txBody>
          <a:bodyPr>
            <a:normAutofit/>
          </a:bodyPr>
          <a:lstStyle/>
          <a:p>
            <a:pPr marL="0" indent="0">
              <a:buNone/>
            </a:pPr>
            <a:r>
              <a:rPr lang="en-US" sz="4400" dirty="0"/>
              <a:t>Do you remember when you first </a:t>
            </a:r>
            <a:r>
              <a:rPr lang="en-US" sz="4400"/>
              <a:t>learned how to use a bookmark?</a:t>
            </a:r>
            <a:endParaRPr lang="en-US" dirty="0"/>
          </a:p>
        </p:txBody>
      </p:sp>
    </p:spTree>
    <p:extLst>
      <p:ext uri="{BB962C8B-B14F-4D97-AF65-F5344CB8AC3E}">
        <p14:creationId xmlns:p14="http://schemas.microsoft.com/office/powerpoint/2010/main" val="109903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A84B8-4B3F-43DC-BA3F-2DE7B37EF817}"/>
              </a:ext>
            </a:extLst>
          </p:cNvPr>
          <p:cNvSpPr>
            <a:spLocks noGrp="1"/>
          </p:cNvSpPr>
          <p:nvPr>
            <p:ph type="title"/>
          </p:nvPr>
        </p:nvSpPr>
        <p:spPr>
          <a:xfrm>
            <a:off x="1451579" y="804519"/>
            <a:ext cx="9603275" cy="409155"/>
          </a:xfrm>
        </p:spPr>
        <p:txBody>
          <a:bodyPr>
            <a:normAutofit fontScale="90000"/>
          </a:bodyPr>
          <a:lstStyle/>
          <a:p>
            <a:r>
              <a:rPr lang="en-US" sz="2400"/>
              <a:t>whoamI</a:t>
            </a:r>
            <a:endParaRPr lang="en-US"/>
          </a:p>
        </p:txBody>
      </p:sp>
      <p:sp>
        <p:nvSpPr>
          <p:cNvPr id="5" name="Content Placeholder 4">
            <a:extLst>
              <a:ext uri="{FF2B5EF4-FFF2-40B4-BE49-F238E27FC236}">
                <a16:creationId xmlns:a16="http://schemas.microsoft.com/office/drawing/2014/main" id="{69A79225-9E53-402E-B139-7CC1B6FDFB50}"/>
              </a:ext>
            </a:extLst>
          </p:cNvPr>
          <p:cNvSpPr>
            <a:spLocks noGrp="1"/>
          </p:cNvSpPr>
          <p:nvPr>
            <p:ph idx="1"/>
          </p:nvPr>
        </p:nvSpPr>
        <p:spPr/>
        <p:txBody>
          <a:bodyPr/>
          <a:lstStyle/>
          <a:p>
            <a:endParaRPr lang="en-US"/>
          </a:p>
        </p:txBody>
      </p:sp>
      <p:sp>
        <p:nvSpPr>
          <p:cNvPr id="7" name="Content Placeholder 2">
            <a:extLst>
              <a:ext uri="{FF2B5EF4-FFF2-40B4-BE49-F238E27FC236}">
                <a16:creationId xmlns:a16="http://schemas.microsoft.com/office/drawing/2014/main" id="{1994B99E-DC70-4C51-A498-E574674CD29C}"/>
              </a:ext>
            </a:extLst>
          </p:cNvPr>
          <p:cNvSpPr txBox="1">
            <a:spLocks/>
          </p:cNvSpPr>
          <p:nvPr/>
        </p:nvSpPr>
        <p:spPr>
          <a:xfrm>
            <a:off x="1432560" y="2206625"/>
            <a:ext cx="5379720" cy="3436938"/>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Josh Corrick </a:t>
            </a:r>
            <a:r>
              <a:rPr lang="en-US"/>
              <a:t>(@joshCorr)</a:t>
            </a:r>
          </a:p>
          <a:p>
            <a:r>
              <a:rPr lang="en-US"/>
              <a:t>Production Systems Engineer</a:t>
            </a:r>
          </a:p>
          <a:p>
            <a:r>
              <a:rPr lang="en-US">
                <a:cs typeface="Calibri" panose="020F0502020204030204"/>
              </a:rPr>
              <a:t>PowerShell tool maker</a:t>
            </a:r>
            <a:endParaRPr lang="en-US" dirty="0">
              <a:cs typeface="Calibri" panose="020F0502020204030204"/>
            </a:endParaRPr>
          </a:p>
          <a:p>
            <a:r>
              <a:rPr lang="en-US">
                <a:cs typeface="Calibri" panose="020F0502020204030204"/>
              </a:rPr>
              <a:t>Python Novice</a:t>
            </a:r>
          </a:p>
          <a:p>
            <a:r>
              <a:rPr lang="en-US">
                <a:cs typeface="Calibri" panose="020F0502020204030204"/>
              </a:rPr>
              <a:t>Bookmark user</a:t>
            </a:r>
            <a:endParaRPr lang="en-US" dirty="0">
              <a:cs typeface="Calibri" panose="020F0502020204030204"/>
            </a:endParaRPr>
          </a:p>
          <a:p>
            <a:endParaRPr lang="en-US" dirty="0">
              <a:cs typeface="Calibri" panose="020F0502020204030204"/>
            </a:endParaRPr>
          </a:p>
        </p:txBody>
      </p:sp>
      <p:pic>
        <p:nvPicPr>
          <p:cNvPr id="9" name="Picture 8" descr="A close up of a person wearing glasses and a blue shirt&#10;&#10;Description automatically generated">
            <a:extLst>
              <a:ext uri="{FF2B5EF4-FFF2-40B4-BE49-F238E27FC236}">
                <a16:creationId xmlns:a16="http://schemas.microsoft.com/office/drawing/2014/main" id="{BBFE31CC-F77E-441D-BE34-F684D56D8853}"/>
              </a:ext>
            </a:extLst>
          </p:cNvPr>
          <p:cNvPicPr>
            <a:picLocks noChangeAspect="1"/>
          </p:cNvPicPr>
          <p:nvPr/>
        </p:nvPicPr>
        <p:blipFill>
          <a:blip r:embed="rId3"/>
          <a:stretch>
            <a:fillRect/>
          </a:stretch>
        </p:blipFill>
        <p:spPr>
          <a:xfrm>
            <a:off x="6853843" y="1896586"/>
            <a:ext cx="4203469" cy="4203469"/>
          </a:xfrm>
          <a:prstGeom prst="rect">
            <a:avLst/>
          </a:prstGeom>
        </p:spPr>
      </p:pic>
    </p:spTree>
    <p:extLst>
      <p:ext uri="{BB962C8B-B14F-4D97-AF65-F5344CB8AC3E}">
        <p14:creationId xmlns:p14="http://schemas.microsoft.com/office/powerpoint/2010/main" val="3625626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A83F4-C5B7-480E-8CAA-5F5CE1152F8B}"/>
              </a:ext>
            </a:extLst>
          </p:cNvPr>
          <p:cNvSpPr>
            <a:spLocks noGrp="1"/>
          </p:cNvSpPr>
          <p:nvPr>
            <p:ph type="title"/>
          </p:nvPr>
        </p:nvSpPr>
        <p:spPr/>
        <p:txBody>
          <a:bodyPr>
            <a:normAutofit/>
          </a:bodyPr>
          <a:lstStyle/>
          <a:p>
            <a:r>
              <a:rPr lang="en-US" sz="2200"/>
              <a:t>Where are we going?</a:t>
            </a:r>
            <a:endParaRPr lang="en-US" sz="2200" dirty="0"/>
          </a:p>
        </p:txBody>
      </p:sp>
      <p:sp>
        <p:nvSpPr>
          <p:cNvPr id="3" name="Content Placeholder 2">
            <a:extLst>
              <a:ext uri="{FF2B5EF4-FFF2-40B4-BE49-F238E27FC236}">
                <a16:creationId xmlns:a16="http://schemas.microsoft.com/office/drawing/2014/main" id="{48C585E6-A4AF-425E-B9D2-6C9707EB1F17}"/>
              </a:ext>
            </a:extLst>
          </p:cNvPr>
          <p:cNvSpPr>
            <a:spLocks noGrp="1"/>
          </p:cNvSpPr>
          <p:nvPr>
            <p:ph idx="1"/>
          </p:nvPr>
        </p:nvSpPr>
        <p:spPr/>
        <p:txBody>
          <a:bodyPr>
            <a:normAutofit/>
          </a:bodyPr>
          <a:lstStyle/>
          <a:p>
            <a:r>
              <a:rPr lang="en-US">
                <a:ea typeface="+mn-lt"/>
                <a:cs typeface="+mn-lt"/>
              </a:rPr>
              <a:t>Highlevel over view of powershell/python differences</a:t>
            </a:r>
            <a:endParaRPr lang="en-US" dirty="0">
              <a:ea typeface="+mn-lt"/>
              <a:cs typeface="+mn-lt"/>
            </a:endParaRPr>
          </a:p>
          <a:p>
            <a:r>
              <a:rPr lang="en-US">
                <a:ea typeface="+mn-lt"/>
                <a:cs typeface="+mn-lt"/>
              </a:rPr>
              <a:t>Setup Python with pyenv</a:t>
            </a:r>
          </a:p>
          <a:p>
            <a:r>
              <a:rPr lang="en-US">
                <a:ea typeface="+mn-lt"/>
                <a:cs typeface="+mn-lt"/>
              </a:rPr>
              <a:t>Use pip and pipx</a:t>
            </a:r>
            <a:endParaRPr lang="en-US"/>
          </a:p>
          <a:p>
            <a:r>
              <a:rPr lang="en-US">
                <a:ea typeface="+mn-lt"/>
                <a:cs typeface="+mn-lt"/>
              </a:rPr>
              <a:t>Built-in Functions</a:t>
            </a:r>
          </a:p>
          <a:p>
            <a:r>
              <a:rPr lang="en-US">
                <a:ea typeface="+mn-lt"/>
                <a:cs typeface="+mn-lt"/>
              </a:rPr>
              <a:t>Objects in Python</a:t>
            </a:r>
          </a:p>
          <a:p>
            <a:r>
              <a:rPr lang="en-US">
                <a:ea typeface="+mn-lt"/>
                <a:cs typeface="+mn-lt"/>
              </a:rPr>
              <a:t>Writing your first Python script</a:t>
            </a:r>
            <a:endParaRPr lang="en-US"/>
          </a:p>
          <a:p>
            <a:endParaRPr lang="en-US" dirty="0"/>
          </a:p>
        </p:txBody>
      </p:sp>
    </p:spTree>
    <p:extLst>
      <p:ext uri="{BB962C8B-B14F-4D97-AF65-F5344CB8AC3E}">
        <p14:creationId xmlns:p14="http://schemas.microsoft.com/office/powerpoint/2010/main" val="22012233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A84B8-4B3F-43DC-BA3F-2DE7B37EF817}"/>
              </a:ext>
            </a:extLst>
          </p:cNvPr>
          <p:cNvSpPr>
            <a:spLocks noGrp="1"/>
          </p:cNvSpPr>
          <p:nvPr>
            <p:ph type="title"/>
          </p:nvPr>
        </p:nvSpPr>
        <p:spPr>
          <a:xfrm>
            <a:off x="1451579" y="804519"/>
            <a:ext cx="9603275" cy="454875"/>
          </a:xfrm>
        </p:spPr>
        <p:txBody>
          <a:bodyPr>
            <a:noAutofit/>
          </a:bodyPr>
          <a:lstStyle/>
          <a:p>
            <a:r>
              <a:rPr lang="en-US" sz="2200"/>
              <a:t>Quick Facts</a:t>
            </a:r>
            <a:endParaRPr lang="en-US" sz="2200" dirty="0"/>
          </a:p>
        </p:txBody>
      </p:sp>
      <p:sp>
        <p:nvSpPr>
          <p:cNvPr id="5" name="Content Placeholder 4">
            <a:extLst>
              <a:ext uri="{FF2B5EF4-FFF2-40B4-BE49-F238E27FC236}">
                <a16:creationId xmlns:a16="http://schemas.microsoft.com/office/drawing/2014/main" id="{804D2F52-4363-430E-9C25-0B485F985F8B}"/>
              </a:ext>
            </a:extLst>
          </p:cNvPr>
          <p:cNvSpPr>
            <a:spLocks noGrp="1"/>
          </p:cNvSpPr>
          <p:nvPr>
            <p:ph idx="1"/>
          </p:nvPr>
        </p:nvSpPr>
        <p:spPr/>
        <p:txBody>
          <a:bodyPr>
            <a:normAutofit/>
          </a:bodyPr>
          <a:lstStyle/>
          <a:p>
            <a:pPr marL="0" indent="0">
              <a:buNone/>
            </a:pPr>
            <a:r>
              <a:rPr lang="en-US" sz="2400">
                <a:ea typeface="+mn-lt"/>
                <a:cs typeface="+mn-lt"/>
              </a:rPr>
              <a:t>Started by Guido Van Rossum </a:t>
            </a:r>
            <a:r>
              <a:rPr lang="en-US" sz="2400" i="1">
                <a:ea typeface="+mn-lt"/>
                <a:cs typeface="+mn-lt"/>
              </a:rPr>
              <a:t>as a hobby</a:t>
            </a:r>
            <a:r>
              <a:rPr lang="en-US" sz="2400">
                <a:ea typeface="+mn-lt"/>
                <a:cs typeface="+mn-lt"/>
              </a:rPr>
              <a:t>.</a:t>
            </a:r>
            <a:endParaRPr lang="en-US" sz="2400" dirty="0">
              <a:ea typeface="+mn-lt"/>
              <a:cs typeface="+mn-lt"/>
            </a:endParaRPr>
          </a:p>
          <a:p>
            <a:pPr marL="0" indent="0">
              <a:buNone/>
            </a:pPr>
            <a:r>
              <a:rPr lang="en-US" sz="2400"/>
              <a:t>2 major versions Python2 and Python3</a:t>
            </a:r>
          </a:p>
          <a:p>
            <a:pPr marL="0" indent="0">
              <a:buNone/>
            </a:pPr>
            <a:r>
              <a:rPr lang="en-US" sz="2400"/>
              <a:t>Easy-to-read syntax</a:t>
            </a:r>
            <a:endParaRPr lang="en-US" sz="2400" dirty="0"/>
          </a:p>
          <a:p>
            <a:pPr marL="0" indent="0">
              <a:buNone/>
            </a:pPr>
            <a:r>
              <a:rPr lang="en-US" sz="2400">
                <a:ea typeface="+mn-lt"/>
                <a:cs typeface="+mn-lt"/>
              </a:rPr>
              <a:t>Large standard library of functions</a:t>
            </a:r>
            <a:endParaRPr lang="en-US">
              <a:ea typeface="+mn-lt"/>
              <a:cs typeface="+mn-lt"/>
            </a:endParaRPr>
          </a:p>
          <a:p>
            <a:pPr marL="0" indent="0">
              <a:buNone/>
            </a:pPr>
            <a:r>
              <a:rPr lang="en-US" sz="2400"/>
              <a:t>Runs everywhere (Linux, Apple, Windows, Unix)</a:t>
            </a:r>
            <a:endParaRPr lang="en-US" sz="2400" dirty="0"/>
          </a:p>
          <a:p>
            <a:pPr marL="0" indent="0">
              <a:buNone/>
            </a:pPr>
            <a:endParaRPr lang="en-US" sz="7800" dirty="0"/>
          </a:p>
          <a:p>
            <a:pPr marL="0" indent="0">
              <a:buNone/>
            </a:pPr>
            <a:endParaRPr lang="en-US" sz="2400" dirty="0"/>
          </a:p>
        </p:txBody>
      </p:sp>
      <p:sp>
        <p:nvSpPr>
          <p:cNvPr id="3" name="TextBox 2">
            <a:extLst>
              <a:ext uri="{FF2B5EF4-FFF2-40B4-BE49-F238E27FC236}">
                <a16:creationId xmlns:a16="http://schemas.microsoft.com/office/drawing/2014/main" id="{6F44C622-F04E-4828-ACBA-BF45ACB20510}"/>
              </a:ext>
            </a:extLst>
          </p:cNvPr>
          <p:cNvSpPr txBox="1"/>
          <p:nvPr/>
        </p:nvSpPr>
        <p:spPr>
          <a:xfrm>
            <a:off x="7741920" y="2103120"/>
            <a:ext cx="3154680"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600"/>
              <a:t>🤔</a:t>
            </a:r>
          </a:p>
        </p:txBody>
      </p:sp>
    </p:spTree>
    <p:extLst>
      <p:ext uri="{BB962C8B-B14F-4D97-AF65-F5344CB8AC3E}">
        <p14:creationId xmlns:p14="http://schemas.microsoft.com/office/powerpoint/2010/main" val="2242059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A84B8-4B3F-43DC-BA3F-2DE7B37EF817}"/>
              </a:ext>
            </a:extLst>
          </p:cNvPr>
          <p:cNvSpPr>
            <a:spLocks noGrp="1"/>
          </p:cNvSpPr>
          <p:nvPr>
            <p:ph type="title"/>
          </p:nvPr>
        </p:nvSpPr>
        <p:spPr/>
        <p:txBody>
          <a:bodyPr>
            <a:noAutofit/>
          </a:bodyPr>
          <a:lstStyle/>
          <a:p>
            <a:r>
              <a:rPr lang="en-US" sz="2200"/>
              <a:t>Differences</a:t>
            </a:r>
            <a:endParaRPr lang="en-US" sz="2200" dirty="0"/>
          </a:p>
        </p:txBody>
      </p:sp>
      <p:sp>
        <p:nvSpPr>
          <p:cNvPr id="4" name="Text Placeholder 3">
            <a:extLst>
              <a:ext uri="{FF2B5EF4-FFF2-40B4-BE49-F238E27FC236}">
                <a16:creationId xmlns:a16="http://schemas.microsoft.com/office/drawing/2014/main" id="{7B747BD8-4BCB-422C-8571-831EE3790CFF}"/>
              </a:ext>
            </a:extLst>
          </p:cNvPr>
          <p:cNvSpPr>
            <a:spLocks noGrp="1"/>
          </p:cNvSpPr>
          <p:nvPr>
            <p:ph type="body" idx="1"/>
          </p:nvPr>
        </p:nvSpPr>
        <p:spPr/>
        <p:txBody>
          <a:bodyPr>
            <a:normAutofit/>
          </a:bodyPr>
          <a:lstStyle/>
          <a:p>
            <a:r>
              <a:rPr lang="en-US" sz="2800"/>
              <a:t>PoweRShell</a:t>
            </a:r>
            <a:endParaRPr lang="en-US" sz="2800" dirty="0"/>
          </a:p>
        </p:txBody>
      </p:sp>
      <p:sp>
        <p:nvSpPr>
          <p:cNvPr id="5" name="Content Placeholder 4">
            <a:extLst>
              <a:ext uri="{FF2B5EF4-FFF2-40B4-BE49-F238E27FC236}">
                <a16:creationId xmlns:a16="http://schemas.microsoft.com/office/drawing/2014/main" id="{804D2F52-4363-430E-9C25-0B485F985F8B}"/>
              </a:ext>
            </a:extLst>
          </p:cNvPr>
          <p:cNvSpPr>
            <a:spLocks noGrp="1"/>
          </p:cNvSpPr>
          <p:nvPr>
            <p:ph sz="half" idx="2"/>
          </p:nvPr>
        </p:nvSpPr>
        <p:spPr/>
        <p:txBody>
          <a:bodyPr vert="horz" lIns="91440" tIns="45720" rIns="91440" bIns="45720" rtlCol="0" anchor="t">
            <a:normAutofit/>
          </a:bodyPr>
          <a:lstStyle/>
          <a:p>
            <a:endParaRPr lang="en-US" sz="2400" dirty="0"/>
          </a:p>
          <a:p>
            <a:endParaRPr lang="en-US" sz="7800" dirty="0"/>
          </a:p>
          <a:p>
            <a:endParaRPr lang="en-US" sz="2400" dirty="0"/>
          </a:p>
        </p:txBody>
      </p:sp>
      <p:sp>
        <p:nvSpPr>
          <p:cNvPr id="6" name="Text Placeholder 5">
            <a:extLst>
              <a:ext uri="{FF2B5EF4-FFF2-40B4-BE49-F238E27FC236}">
                <a16:creationId xmlns:a16="http://schemas.microsoft.com/office/drawing/2014/main" id="{DFB91727-10B5-430F-B6B9-6D39011EFF10}"/>
              </a:ext>
            </a:extLst>
          </p:cNvPr>
          <p:cNvSpPr>
            <a:spLocks noGrp="1"/>
          </p:cNvSpPr>
          <p:nvPr>
            <p:ph type="body" sz="quarter" idx="3"/>
          </p:nvPr>
        </p:nvSpPr>
        <p:spPr/>
        <p:txBody>
          <a:bodyPr>
            <a:normAutofit/>
          </a:bodyPr>
          <a:lstStyle/>
          <a:p>
            <a:r>
              <a:rPr lang="en-US" sz="2800"/>
              <a:t>Python</a:t>
            </a:r>
          </a:p>
        </p:txBody>
      </p:sp>
      <p:sp>
        <p:nvSpPr>
          <p:cNvPr id="7" name="Content Placeholder 6">
            <a:extLst>
              <a:ext uri="{FF2B5EF4-FFF2-40B4-BE49-F238E27FC236}">
                <a16:creationId xmlns:a16="http://schemas.microsoft.com/office/drawing/2014/main" id="{6D79A441-296B-4D69-981C-3F8DDCAC8341}"/>
              </a:ext>
            </a:extLst>
          </p:cNvPr>
          <p:cNvSpPr>
            <a:spLocks noGrp="1"/>
          </p:cNvSpPr>
          <p:nvPr>
            <p:ph sz="quarter" idx="4"/>
          </p:nvPr>
        </p:nvSpPr>
        <p:spPr/>
        <p:txBody>
          <a:bodyPr vert="horz" lIns="91440" tIns="45720" rIns="91440" bIns="45720" rtlCol="0" anchor="t">
            <a:normAutofit/>
          </a:bodyPr>
          <a:lstStyle/>
          <a:p>
            <a:r>
              <a:rPr lang="en-US"/>
              <a:t>Case Sensitive</a:t>
            </a:r>
          </a:p>
          <a:p>
            <a:r>
              <a:rPr lang="en-US"/>
              <a:t>Spaces matter </a:t>
            </a:r>
            <a:r>
              <a:rPr lang="en-US" i="1"/>
              <a:t>a lot</a:t>
            </a:r>
          </a:p>
          <a:p>
            <a:r>
              <a:rPr lang="en-US"/>
              <a:t>Formatting should be Zen</a:t>
            </a:r>
            <a:endParaRPr lang="en-US" dirty="0"/>
          </a:p>
          <a:p>
            <a:r>
              <a:rPr lang="en-US" i="1"/>
              <a:t>Mostly </a:t>
            </a:r>
            <a:r>
              <a:rPr lang="en-US"/>
              <a:t>libraries used in Scripts</a:t>
            </a:r>
            <a:endParaRPr lang="en-US" i="1" dirty="0"/>
          </a:p>
          <a:p>
            <a:r>
              <a:rPr lang="en-US"/>
              <a:t>Module and Packages</a:t>
            </a:r>
            <a:endParaRPr lang="en-US" i="1" dirty="0"/>
          </a:p>
        </p:txBody>
      </p:sp>
      <p:sp>
        <p:nvSpPr>
          <p:cNvPr id="12" name="Content Placeholder 6">
            <a:extLst>
              <a:ext uri="{FF2B5EF4-FFF2-40B4-BE49-F238E27FC236}">
                <a16:creationId xmlns:a16="http://schemas.microsoft.com/office/drawing/2014/main" id="{AC7C7177-D651-4213-9B4A-562D0354501F}"/>
              </a:ext>
            </a:extLst>
          </p:cNvPr>
          <p:cNvSpPr txBox="1">
            <a:spLocks/>
          </p:cNvSpPr>
          <p:nvPr/>
        </p:nvSpPr>
        <p:spPr>
          <a:xfrm>
            <a:off x="1535562" y="2829111"/>
            <a:ext cx="4645152" cy="263737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a:t>Case Insensensitive</a:t>
            </a:r>
          </a:p>
          <a:p>
            <a:r>
              <a:rPr lang="en-US"/>
              <a:t>Spaces don't matter</a:t>
            </a:r>
          </a:p>
          <a:p>
            <a:r>
              <a:rPr lang="en-US"/>
              <a:t>Formatting doesn't </a:t>
            </a:r>
            <a:r>
              <a:rPr lang="en-US" i="1"/>
              <a:t>really</a:t>
            </a:r>
            <a:r>
              <a:rPr lang="en-US"/>
              <a:t> matter</a:t>
            </a:r>
            <a:endParaRPr lang="en-US" dirty="0"/>
          </a:p>
          <a:p>
            <a:r>
              <a:rPr lang="en-US" i="1"/>
              <a:t>Mostly </a:t>
            </a:r>
            <a:r>
              <a:rPr lang="en-US"/>
              <a:t>interacitve functions</a:t>
            </a:r>
            <a:endParaRPr lang="en-US" dirty="0"/>
          </a:p>
          <a:p>
            <a:r>
              <a:rPr lang="en-US"/>
              <a:t>Modules</a:t>
            </a:r>
            <a:endParaRPr lang="en-US" dirty="0"/>
          </a:p>
          <a:p>
            <a:endParaRPr lang="en-US" dirty="0"/>
          </a:p>
        </p:txBody>
      </p:sp>
    </p:spTree>
    <p:extLst>
      <p:ext uri="{BB962C8B-B14F-4D97-AF65-F5344CB8AC3E}">
        <p14:creationId xmlns:p14="http://schemas.microsoft.com/office/powerpoint/2010/main" val="2072791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06419-4719-4B77-957D-D8539C6342AE}"/>
              </a:ext>
            </a:extLst>
          </p:cNvPr>
          <p:cNvSpPr>
            <a:spLocks noGrp="1"/>
          </p:cNvSpPr>
          <p:nvPr>
            <p:ph type="title"/>
          </p:nvPr>
        </p:nvSpPr>
        <p:spPr/>
        <p:txBody>
          <a:bodyPr>
            <a:normAutofit/>
          </a:bodyPr>
          <a:lstStyle/>
          <a:p>
            <a:r>
              <a:rPr lang="en-US" sz="2000"/>
              <a:t>INSTALLATIon</a:t>
            </a:r>
          </a:p>
        </p:txBody>
      </p:sp>
      <p:sp>
        <p:nvSpPr>
          <p:cNvPr id="3" name="Text Placeholder 2">
            <a:extLst>
              <a:ext uri="{FF2B5EF4-FFF2-40B4-BE49-F238E27FC236}">
                <a16:creationId xmlns:a16="http://schemas.microsoft.com/office/drawing/2014/main" id="{C7E6A41F-E6EC-4C49-93B3-555109E54B17}"/>
              </a:ext>
            </a:extLst>
          </p:cNvPr>
          <p:cNvSpPr>
            <a:spLocks noGrp="1"/>
          </p:cNvSpPr>
          <p:nvPr>
            <p:ph type="body" idx="1"/>
          </p:nvPr>
        </p:nvSpPr>
        <p:spPr/>
        <p:txBody>
          <a:bodyPr/>
          <a:lstStyle/>
          <a:p>
            <a:r>
              <a:rPr lang="en-US" sz="2800"/>
              <a:t>Python </a:t>
            </a:r>
            <a:r>
              <a:rPr lang="en-US" sz="2800" i="1"/>
              <a:t>on Windows</a:t>
            </a:r>
          </a:p>
        </p:txBody>
      </p:sp>
      <p:sp>
        <p:nvSpPr>
          <p:cNvPr id="4" name="Content Placeholder 3">
            <a:extLst>
              <a:ext uri="{FF2B5EF4-FFF2-40B4-BE49-F238E27FC236}">
                <a16:creationId xmlns:a16="http://schemas.microsoft.com/office/drawing/2014/main" id="{0CBEEB58-8854-4E93-8EB1-F8399D304194}"/>
              </a:ext>
            </a:extLst>
          </p:cNvPr>
          <p:cNvSpPr>
            <a:spLocks noGrp="1"/>
          </p:cNvSpPr>
          <p:nvPr>
            <p:ph sz="half" idx="2"/>
          </p:nvPr>
        </p:nvSpPr>
        <p:spPr/>
        <p:txBody>
          <a:bodyPr vert="horz" lIns="91440" tIns="45720" rIns="91440" bIns="45720" rtlCol="0" anchor="t">
            <a:normAutofit/>
          </a:bodyPr>
          <a:lstStyle/>
          <a:p>
            <a:r>
              <a:rPr lang="en-US"/>
              <a:t>Install from the Microsoft Store</a:t>
            </a:r>
            <a:endParaRPr lang="en-US" dirty="0"/>
          </a:p>
          <a:p>
            <a:r>
              <a:rPr lang="en-US"/>
              <a:t>MSI installer</a:t>
            </a:r>
          </a:p>
          <a:p>
            <a:r>
              <a:rPr lang="en-US"/>
              <a:t>Docker </a:t>
            </a:r>
          </a:p>
          <a:p>
            <a:r>
              <a:rPr lang="en-US"/>
              <a:t>Create a Linux VM</a:t>
            </a:r>
          </a:p>
          <a:p>
            <a:r>
              <a:rPr lang="en-US"/>
              <a:t>Installing with WSLv2 </a:t>
            </a:r>
            <a:endParaRPr lang="en-US" dirty="0"/>
          </a:p>
        </p:txBody>
      </p:sp>
      <p:sp>
        <p:nvSpPr>
          <p:cNvPr id="7" name="Arrow: Left 6">
            <a:extLst>
              <a:ext uri="{FF2B5EF4-FFF2-40B4-BE49-F238E27FC236}">
                <a16:creationId xmlns:a16="http://schemas.microsoft.com/office/drawing/2014/main" id="{5BDC8238-C074-452E-A86E-6DCC697E7998}"/>
              </a:ext>
            </a:extLst>
          </p:cNvPr>
          <p:cNvSpPr/>
          <p:nvPr/>
        </p:nvSpPr>
        <p:spPr>
          <a:xfrm rot="-1200000">
            <a:off x="4090548" y="2656907"/>
            <a:ext cx="6286498" cy="238897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7435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9465C-2AC2-44B4-83C6-0236960FC705}"/>
              </a:ext>
            </a:extLst>
          </p:cNvPr>
          <p:cNvSpPr>
            <a:spLocks noGrp="1"/>
          </p:cNvSpPr>
          <p:nvPr>
            <p:ph type="title"/>
          </p:nvPr>
        </p:nvSpPr>
        <p:spPr/>
        <p:txBody>
          <a:bodyPr/>
          <a:lstStyle/>
          <a:p>
            <a:r>
              <a:rPr lang="en-US"/>
              <a:t>DEMO</a:t>
            </a:r>
          </a:p>
        </p:txBody>
      </p:sp>
      <p:sp>
        <p:nvSpPr>
          <p:cNvPr id="3" name="Text Placeholder 2">
            <a:extLst>
              <a:ext uri="{FF2B5EF4-FFF2-40B4-BE49-F238E27FC236}">
                <a16:creationId xmlns:a16="http://schemas.microsoft.com/office/drawing/2014/main" id="{DE152032-1FAF-455B-8453-BDB1CD568F11}"/>
              </a:ext>
            </a:extLst>
          </p:cNvPr>
          <p:cNvSpPr>
            <a:spLocks noGrp="1"/>
          </p:cNvSpPr>
          <p:nvPr>
            <p:ph type="body" idx="1"/>
          </p:nvPr>
        </p:nvSpPr>
        <p:spPr/>
        <p:txBody>
          <a:bodyPr vert="horz" lIns="91440" tIns="91440" rIns="91440" bIns="45720" rtlCol="0" anchor="t">
            <a:normAutofit/>
          </a:bodyPr>
          <a:lstStyle/>
          <a:p>
            <a:r>
              <a:rPr lang="en-US"/>
              <a:t>Setup Python </a:t>
            </a:r>
          </a:p>
        </p:txBody>
      </p:sp>
    </p:spTree>
    <p:extLst>
      <p:ext uri="{BB962C8B-B14F-4D97-AF65-F5344CB8AC3E}">
        <p14:creationId xmlns:p14="http://schemas.microsoft.com/office/powerpoint/2010/main" val="2167180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ython1">
            <a:hlinkClick r:id="" action="ppaction://media"/>
            <a:extLst>
              <a:ext uri="{FF2B5EF4-FFF2-40B4-BE49-F238E27FC236}">
                <a16:creationId xmlns:a16="http://schemas.microsoft.com/office/drawing/2014/main" id="{70178FFF-04BA-4808-9E62-082CAA2FDE5D}"/>
              </a:ext>
            </a:extLst>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15240" y="-1"/>
            <a:ext cx="12192000" cy="6859333"/>
          </a:xfrm>
        </p:spPr>
      </p:pic>
    </p:spTree>
    <p:extLst>
      <p:ext uri="{BB962C8B-B14F-4D97-AF65-F5344CB8AC3E}">
        <p14:creationId xmlns:p14="http://schemas.microsoft.com/office/powerpoint/2010/main" val="290510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63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Gallery">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13185</TotalTime>
  <Words>589</Words>
  <Application>Microsoft Office PowerPoint</Application>
  <PresentationFormat>Widescreen</PresentationFormat>
  <Paragraphs>49</Paragraphs>
  <Slides>18</Slides>
  <Notes>4</Notes>
  <HiddenSlides>0</HiddenSlides>
  <MMClips>4</MMClips>
  <ScaleCrop>false</ScaleCrop>
  <HeadingPairs>
    <vt:vector size="4" baseType="variant">
      <vt:variant>
        <vt:lpstr>Theme</vt:lpstr>
      </vt:variant>
      <vt:variant>
        <vt:i4>2</vt:i4>
      </vt:variant>
      <vt:variant>
        <vt:lpstr>Slide Titles</vt:lpstr>
      </vt:variant>
      <vt:variant>
        <vt:i4>18</vt:i4>
      </vt:variant>
    </vt:vector>
  </HeadingPairs>
  <TitlesOfParts>
    <vt:vector size="20" baseType="lpstr">
      <vt:lpstr>Office Theme</vt:lpstr>
      <vt:lpstr>Gallery</vt:lpstr>
      <vt:lpstr>Python for  PowerShell Users</vt:lpstr>
      <vt:lpstr>Story Time</vt:lpstr>
      <vt:lpstr>whoamI</vt:lpstr>
      <vt:lpstr>Where are we going?</vt:lpstr>
      <vt:lpstr>Quick Facts</vt:lpstr>
      <vt:lpstr>Differences</vt:lpstr>
      <vt:lpstr>INSTALLATIon</vt:lpstr>
      <vt:lpstr>DEMO</vt:lpstr>
      <vt:lpstr>PowerPoint Presentation</vt:lpstr>
      <vt:lpstr>DEMO</vt:lpstr>
      <vt:lpstr>Modules &amp; Packages</vt:lpstr>
      <vt:lpstr>DEMO</vt:lpstr>
      <vt:lpstr>Differences</vt:lpstr>
      <vt:lpstr>Demo</vt:lpstr>
      <vt:lpstr>Take awaYs</vt:lpstr>
      <vt:lpstr>resources</vt:lpstr>
      <vt:lpstr>Resources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Donald Jones</dc:creator>
  <cp:lastModifiedBy>Joshua Corrick</cp:lastModifiedBy>
  <cp:revision>703</cp:revision>
  <dcterms:created xsi:type="dcterms:W3CDTF">2017-08-03T21:53:21Z</dcterms:created>
  <dcterms:modified xsi:type="dcterms:W3CDTF">2020-10-16T00:47:00Z</dcterms:modified>
</cp:coreProperties>
</file>

<file path=docProps/thumbnail.jpeg>
</file>